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4"/>
  </p:notesMasterIdLst>
  <p:sldIdLst>
    <p:sldId id="947" r:id="rId2"/>
    <p:sldId id="322" r:id="rId3"/>
    <p:sldId id="300" r:id="rId4"/>
    <p:sldId id="301" r:id="rId5"/>
    <p:sldId id="381" r:id="rId6"/>
    <p:sldId id="380" r:id="rId7"/>
    <p:sldId id="382" r:id="rId8"/>
    <p:sldId id="303" r:id="rId9"/>
    <p:sldId id="413" r:id="rId10"/>
    <p:sldId id="415" r:id="rId11"/>
    <p:sldId id="416" r:id="rId12"/>
    <p:sldId id="417" r:id="rId13"/>
    <p:sldId id="418" r:id="rId14"/>
    <p:sldId id="384" r:id="rId15"/>
    <p:sldId id="383" r:id="rId16"/>
    <p:sldId id="360" r:id="rId17"/>
    <p:sldId id="320" r:id="rId18"/>
    <p:sldId id="321" r:id="rId19"/>
    <p:sldId id="388" r:id="rId20"/>
    <p:sldId id="390" r:id="rId21"/>
    <p:sldId id="948" r:id="rId22"/>
    <p:sldId id="323" r:id="rId23"/>
    <p:sldId id="324" r:id="rId24"/>
    <p:sldId id="325" r:id="rId25"/>
    <p:sldId id="327" r:id="rId26"/>
    <p:sldId id="328" r:id="rId27"/>
    <p:sldId id="391" r:id="rId28"/>
    <p:sldId id="329" r:id="rId29"/>
    <p:sldId id="330" r:id="rId30"/>
    <p:sldId id="331" r:id="rId31"/>
    <p:sldId id="365" r:id="rId32"/>
    <p:sldId id="392" r:id="rId33"/>
    <p:sldId id="400" r:id="rId34"/>
    <p:sldId id="393" r:id="rId35"/>
    <p:sldId id="402" r:id="rId36"/>
    <p:sldId id="403" r:id="rId37"/>
    <p:sldId id="404" r:id="rId38"/>
    <p:sldId id="405" r:id="rId39"/>
    <p:sldId id="406" r:id="rId40"/>
    <p:sldId id="408" r:id="rId41"/>
    <p:sldId id="410" r:id="rId42"/>
    <p:sldId id="411" r:id="rId43"/>
  </p:sldIdLst>
  <p:sldSz cx="12192000" cy="6858000"/>
  <p:notesSz cx="10234613" cy="7099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4" autoAdjust="0"/>
    <p:restoredTop sz="92820" autoAdjust="0"/>
  </p:normalViewPr>
  <p:slideViewPr>
    <p:cSldViewPr snapToGrid="0">
      <p:cViewPr varScale="1">
        <p:scale>
          <a:sx n="114" d="100"/>
          <a:sy n="114" d="100"/>
        </p:scale>
        <p:origin x="2491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BC90B7A-FB4F-4ED2-A27D-0CF4D2653170}" type="datetimeFigureOut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987940" y="887413"/>
            <a:ext cx="4258732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DD75BD9-C8D1-4083-BB34-1FE5870956B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2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3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987675" y="887413"/>
            <a:ext cx="4259263" cy="2395537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A84C31-232C-4D4A-8EDF-D6DB7EBE7F8D}" type="slidenum">
              <a:rPr lang="zh-CN" altLang="en-US" smtClean="0"/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FCD305FF-7987-4855-9F9A-A450EA64D9D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59623CDD-D10E-462D-B1D4-0BEC653614F4}" type="slidenum">
              <a:rPr lang="en-US" altLang="zh-CN" sz="1200"/>
              <a:pPr algn="r"/>
              <a:t>10</a:t>
            </a:fld>
            <a:endParaRPr lang="en-US" altLang="zh-CN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44D7DB23-6F2C-4385-AF15-596340E45BB3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2987675" y="887413"/>
            <a:ext cx="4259263" cy="2395537"/>
          </a:xfrm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6E33C43D-BDE5-472E-BB59-7952D93801A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CN" altLang="en-US"/>
              <a:t>此页标题禁止有多级标题，更不要出现所在章节的名称。</a:t>
            </a:r>
          </a:p>
          <a:p>
            <a:r>
              <a:rPr lang="zh-CN" altLang="en-US"/>
              <a:t>此页标题要简练，能直接表达出本页的内容。</a:t>
            </a:r>
          </a:p>
          <a:p>
            <a:r>
              <a:rPr lang="zh-CN" altLang="en-US"/>
              <a:t>内容页可以除标题外的任何版式，如图、表等。</a:t>
            </a:r>
          </a:p>
          <a:p>
            <a:r>
              <a:rPr lang="zh-CN" altLang="en-US"/>
              <a:t>该页在授课和胶片＋注释中都要使用。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A3F99FA-ACBD-4EE6-8FC5-DAB2448BB6C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0149B014-7644-45B0-9002-1FB1BF8A625F}" type="slidenum">
              <a:rPr lang="en-US" altLang="zh-CN" sz="1200"/>
              <a:pPr algn="r"/>
              <a:t>11</a:t>
            </a:fld>
            <a:endParaRPr lang="en-US" altLang="zh-CN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CBAEEC3-A902-4030-9C92-750642D0FD67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2987675" y="887413"/>
            <a:ext cx="4259263" cy="2395537"/>
          </a:xfrm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B5F1A35-7890-4194-8898-7C28F8262CB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CN" altLang="en-US"/>
              <a:t>此页标题禁止有多级标题，更不要出现所在章节的名称。</a:t>
            </a:r>
          </a:p>
          <a:p>
            <a:r>
              <a:rPr lang="zh-CN" altLang="en-US"/>
              <a:t>此页标题要简练，能直接表达出本页的内容。</a:t>
            </a:r>
          </a:p>
          <a:p>
            <a:r>
              <a:rPr lang="zh-CN" altLang="en-US"/>
              <a:t>内容页可以除标题外的任何版式，如图、表等。</a:t>
            </a:r>
          </a:p>
          <a:p>
            <a:r>
              <a:rPr lang="zh-CN" altLang="en-US"/>
              <a:t>该页在授课和胶片＋注释中都要使用。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6DD84417-2114-4932-834C-7898B558D76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AEA16E3B-5EEE-45A8-980D-D0D8EE001201}" type="slidenum">
              <a:rPr lang="en-US" altLang="zh-CN" sz="1200"/>
              <a:pPr algn="r"/>
              <a:t>12</a:t>
            </a:fld>
            <a:endParaRPr lang="en-US" altLang="zh-CN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389488AC-E229-44C0-9BF4-51FA0DF32161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2987675" y="887413"/>
            <a:ext cx="4259263" cy="2395537"/>
          </a:xfrm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0016879B-D307-4D00-9C04-F251E5C3DA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CN" altLang="en-US"/>
              <a:t>此页标题禁止有多级标题，更不要出现所在章节的名称。</a:t>
            </a:r>
          </a:p>
          <a:p>
            <a:r>
              <a:rPr lang="zh-CN" altLang="en-US"/>
              <a:t>此页标题要简练，能直接表达出本页的内容。</a:t>
            </a:r>
          </a:p>
          <a:p>
            <a:r>
              <a:rPr lang="zh-CN" altLang="en-US"/>
              <a:t>内容页可以除标题外的任何版式，如图、表等。</a:t>
            </a:r>
          </a:p>
          <a:p>
            <a:r>
              <a:rPr lang="zh-CN" altLang="en-US"/>
              <a:t>该页在授课和胶片＋注释中都要使用。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2873C65C-1F59-4A97-B5CA-96E4F3B8153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FD6421DE-296D-49ED-9EE4-1A4461352024}" type="slidenum">
              <a:rPr lang="en-US" altLang="zh-CN" sz="1200"/>
              <a:pPr algn="r"/>
              <a:t>13</a:t>
            </a:fld>
            <a:endParaRPr lang="en-US" altLang="zh-CN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B12C7E7-3904-4A03-AD13-D2093727AD42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2987675" y="887413"/>
            <a:ext cx="4259263" cy="2395537"/>
          </a:xfrm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08C0135-15C4-4FD6-A119-B60EDE213E2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zh-CN" altLang="en-US"/>
              <a:t>此页标题禁止有多级标题，更不要出现所在章节的名称。</a:t>
            </a:r>
          </a:p>
          <a:p>
            <a:r>
              <a:rPr lang="zh-CN" altLang="en-US"/>
              <a:t>此页标题要简练，能直接表达出本页的内容。</a:t>
            </a:r>
          </a:p>
          <a:p>
            <a:r>
              <a:rPr lang="zh-CN" altLang="en-US"/>
              <a:t>内容页可以除标题外的任何版式，如图、表等。</a:t>
            </a:r>
          </a:p>
          <a:p>
            <a:r>
              <a:rPr lang="zh-CN" altLang="en-US"/>
              <a:t>该页在授课和胶片＋注释中都要使用。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fld id="{CC2D49EE-3B04-4FD2-BF5F-40204616F8C0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CAC91-8F48-415B-B583-91E1C740FFF6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9A48A-3DB2-411A-A977-BB98D065A9BC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fld id="{7C92A7BF-DCA6-49AA-9CF4-BEAEFF5F59C5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fld id="{CAAC1A96-9AF4-403D-8891-A58B349CDDE7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D520F12-67E4-46C9-8001-BD29776F47B6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2E845-68DA-4A35-9399-B42998F8BAEB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B700-B547-4533-9CD2-79AB5B777668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D801-D19F-4B5A-84DB-60B2145761EC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E416-76C5-4C25-9584-EEA449C08248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8CAD-1BD8-450C-9647-2E633DF30909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fld id="{62D7A436-7AB4-48DE-9018-92CA5FB8F255}" type="datetime1">
              <a:rPr lang="zh-CN" altLang="en-US" smtClean="0"/>
              <a:t>2025/12/07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fld id="{D74A3943-803D-4F42-889F-BA29AAC0B4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黑体" panose="02010609060101010101" pitchFamily="49" charset="-122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灯片编号占位符 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fld id="{3826AEAF-C9E1-4ADE-9E82-90B444E0C5C8}" type="slidenum">
              <a:rPr lang="en-US" altLang="zh-CN" sz="1200" smtClean="0">
                <a:latin typeface="Arial" panose="020B0604020202020204" pitchFamily="34" charset="0"/>
              </a:rPr>
              <a:t>1</a:t>
            </a:fld>
            <a:endParaRPr lang="en-US" altLang="zh-CN" sz="1200">
              <a:latin typeface="Arial" panose="020B0604020202020204" pitchFamily="34" charset="0"/>
            </a:endParaRPr>
          </a:p>
        </p:txBody>
      </p:sp>
      <p:sp>
        <p:nvSpPr>
          <p:cNvPr id="14342" name="Rectangle 2"/>
          <p:cNvSpPr>
            <a:spLocks noChangeArrowheads="1"/>
          </p:cNvSpPr>
          <p:nvPr/>
        </p:nvSpPr>
        <p:spPr bwMode="auto">
          <a:xfrm>
            <a:off x="2423592" y="1628800"/>
            <a:ext cx="7270373" cy="1386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快速生成树协议简介</a:t>
            </a:r>
          </a:p>
        </p:txBody>
      </p:sp>
      <p:sp>
        <p:nvSpPr>
          <p:cNvPr id="14343" name="文本框 3077"/>
          <p:cNvSpPr txBox="1">
            <a:spLocks noChangeArrowheads="1"/>
          </p:cNvSpPr>
          <p:nvPr/>
        </p:nvSpPr>
        <p:spPr bwMode="auto">
          <a:xfrm>
            <a:off x="3782931" y="3140968"/>
            <a:ext cx="4204997" cy="193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2600" dirty="0">
              <a:latin typeface="Arial" panose="020B0604020202020204" pitchFamily="34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黄倩怡</a:t>
            </a:r>
            <a:endParaRPr lang="en-US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Arial" panose="020B0604020202020204" pitchFamily="34" charset="0"/>
              <a:buNone/>
            </a:pPr>
            <a:r>
              <a:rPr lang="en-US" altLang="zh-CN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huangqy89@mail.sysu.edu.cn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zh-CN" alt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计算机学院</a:t>
            </a:r>
            <a:endParaRPr lang="en-US" altLang="zh-C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>
            <a:extLst>
              <a:ext uri="{FF2B5EF4-FFF2-40B4-BE49-F238E27FC236}">
                <a16:creationId xmlns:a16="http://schemas.microsoft.com/office/drawing/2014/main" id="{7A3FA094-40DD-455D-8B85-FEC77768EAA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00269" y="158751"/>
            <a:ext cx="10515600" cy="1325563"/>
          </a:xfrm>
        </p:spPr>
        <p:txBody>
          <a:bodyPr/>
          <a:lstStyle/>
          <a:p>
            <a:r>
              <a:rPr lang="zh-CN" altLang="en-US" dirty="0"/>
              <a:t>端口角色的确定</a:t>
            </a:r>
          </a:p>
        </p:txBody>
      </p:sp>
      <p:sp>
        <p:nvSpPr>
          <p:cNvPr id="20482" name="Line 3">
            <a:extLst>
              <a:ext uri="{FF2B5EF4-FFF2-40B4-BE49-F238E27FC236}">
                <a16:creationId xmlns:a16="http://schemas.microsoft.com/office/drawing/2014/main" id="{37D0E1A4-0D38-4955-864F-144D7BE39C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2654" y="2627315"/>
            <a:ext cx="1008063" cy="16557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0483" name="Line 4">
            <a:extLst>
              <a:ext uri="{FF2B5EF4-FFF2-40B4-BE49-F238E27FC236}">
                <a16:creationId xmlns:a16="http://schemas.microsoft.com/office/drawing/2014/main" id="{5EEB735B-43C9-4DBA-BAB4-7EB19412A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324092" y="4427539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0484" name="Line 5">
            <a:extLst>
              <a:ext uri="{FF2B5EF4-FFF2-40B4-BE49-F238E27FC236}">
                <a16:creationId xmlns:a16="http://schemas.microsoft.com/office/drawing/2014/main" id="{92B1028B-3D76-4ACF-95F3-6F6457501C22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492" y="2627314"/>
            <a:ext cx="1081087" cy="15827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20485" name="Group 6">
            <a:extLst>
              <a:ext uri="{FF2B5EF4-FFF2-40B4-BE49-F238E27FC236}">
                <a16:creationId xmlns:a16="http://schemas.microsoft.com/office/drawing/2014/main" id="{4033DC57-8357-4AC9-A041-D5E55D201E4C}"/>
              </a:ext>
            </a:extLst>
          </p:cNvPr>
          <p:cNvGrpSpPr>
            <a:grpSpLocks/>
          </p:cNvGrpSpPr>
          <p:nvPr/>
        </p:nvGrpSpPr>
        <p:grpSpPr bwMode="auto">
          <a:xfrm>
            <a:off x="7625591" y="4067177"/>
            <a:ext cx="914400" cy="666750"/>
            <a:chOff x="0" y="0"/>
            <a:chExt cx="576" cy="420"/>
          </a:xfrm>
        </p:grpSpPr>
        <p:sp>
          <p:nvSpPr>
            <p:cNvPr id="20486" name="AutoShape 7">
              <a:extLst>
                <a:ext uri="{FF2B5EF4-FFF2-40B4-BE49-F238E27FC236}">
                  <a16:creationId xmlns:a16="http://schemas.microsoft.com/office/drawing/2014/main" id="{B2106493-C8F9-4E1F-BBB6-5248F64A790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87" name="Freeform 8">
              <a:extLst>
                <a:ext uri="{FF2B5EF4-FFF2-40B4-BE49-F238E27FC236}">
                  <a16:creationId xmlns:a16="http://schemas.microsoft.com/office/drawing/2014/main" id="{189776F9-8FF4-490D-9249-76D55191C4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88" name="Freeform 9">
              <a:extLst>
                <a:ext uri="{FF2B5EF4-FFF2-40B4-BE49-F238E27FC236}">
                  <a16:creationId xmlns:a16="http://schemas.microsoft.com/office/drawing/2014/main" id="{F65C337A-9F9B-49D9-9354-64F508F926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89" name="Freeform 10">
              <a:extLst>
                <a:ext uri="{FF2B5EF4-FFF2-40B4-BE49-F238E27FC236}">
                  <a16:creationId xmlns:a16="http://schemas.microsoft.com/office/drawing/2014/main" id="{F2341F77-71D6-495D-87E6-24C85F95A2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90" name="Freeform 11">
              <a:extLst>
                <a:ext uri="{FF2B5EF4-FFF2-40B4-BE49-F238E27FC236}">
                  <a16:creationId xmlns:a16="http://schemas.microsoft.com/office/drawing/2014/main" id="{31C9D631-2EDA-41C5-A136-8459A8F824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91" name="Freeform 12">
              <a:extLst>
                <a:ext uri="{FF2B5EF4-FFF2-40B4-BE49-F238E27FC236}">
                  <a16:creationId xmlns:a16="http://schemas.microsoft.com/office/drawing/2014/main" id="{70956EAF-F5F9-4E7D-82D7-D840AABA4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20492" name="Group 13">
            <a:extLst>
              <a:ext uri="{FF2B5EF4-FFF2-40B4-BE49-F238E27FC236}">
                <a16:creationId xmlns:a16="http://schemas.microsoft.com/office/drawing/2014/main" id="{22DFA6B8-0EA2-4042-8595-FB937CBDBF23}"/>
              </a:ext>
            </a:extLst>
          </p:cNvPr>
          <p:cNvGrpSpPr>
            <a:grpSpLocks/>
          </p:cNvGrpSpPr>
          <p:nvPr/>
        </p:nvGrpSpPr>
        <p:grpSpPr bwMode="auto">
          <a:xfrm>
            <a:off x="10411653" y="4048127"/>
            <a:ext cx="914400" cy="666750"/>
            <a:chOff x="0" y="0"/>
            <a:chExt cx="576" cy="420"/>
          </a:xfrm>
        </p:grpSpPr>
        <p:sp>
          <p:nvSpPr>
            <p:cNvPr id="20493" name="AutoShape 14">
              <a:extLst>
                <a:ext uri="{FF2B5EF4-FFF2-40B4-BE49-F238E27FC236}">
                  <a16:creationId xmlns:a16="http://schemas.microsoft.com/office/drawing/2014/main" id="{3D9434B2-9C36-4309-B4D4-5593F52442D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94" name="Freeform 15">
              <a:extLst>
                <a:ext uri="{FF2B5EF4-FFF2-40B4-BE49-F238E27FC236}">
                  <a16:creationId xmlns:a16="http://schemas.microsoft.com/office/drawing/2014/main" id="{865C5750-5906-4F6E-9EDF-9883C073ED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95" name="Freeform 16">
              <a:extLst>
                <a:ext uri="{FF2B5EF4-FFF2-40B4-BE49-F238E27FC236}">
                  <a16:creationId xmlns:a16="http://schemas.microsoft.com/office/drawing/2014/main" id="{E81529C8-1FBF-4404-B29D-5F4E11697C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96" name="Freeform 17">
              <a:extLst>
                <a:ext uri="{FF2B5EF4-FFF2-40B4-BE49-F238E27FC236}">
                  <a16:creationId xmlns:a16="http://schemas.microsoft.com/office/drawing/2014/main" id="{394AFBE7-6159-4C52-98E3-895670D9D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97" name="Freeform 18">
              <a:extLst>
                <a:ext uri="{FF2B5EF4-FFF2-40B4-BE49-F238E27FC236}">
                  <a16:creationId xmlns:a16="http://schemas.microsoft.com/office/drawing/2014/main" id="{A8930DE3-8453-42C5-966D-D5AC5A4834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498" name="Freeform 19">
              <a:extLst>
                <a:ext uri="{FF2B5EF4-FFF2-40B4-BE49-F238E27FC236}">
                  <a16:creationId xmlns:a16="http://schemas.microsoft.com/office/drawing/2014/main" id="{9E826D13-8C82-41FE-B7AB-2041BF299C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20499" name="Group 20">
            <a:extLst>
              <a:ext uri="{FF2B5EF4-FFF2-40B4-BE49-F238E27FC236}">
                <a16:creationId xmlns:a16="http://schemas.microsoft.com/office/drawing/2014/main" id="{B9ED3A9C-BCE9-4404-9301-37920094D048}"/>
              </a:ext>
            </a:extLst>
          </p:cNvPr>
          <p:cNvGrpSpPr>
            <a:grpSpLocks/>
          </p:cNvGrpSpPr>
          <p:nvPr/>
        </p:nvGrpSpPr>
        <p:grpSpPr bwMode="auto">
          <a:xfrm>
            <a:off x="8971791" y="2122489"/>
            <a:ext cx="914400" cy="666750"/>
            <a:chOff x="0" y="0"/>
            <a:chExt cx="576" cy="420"/>
          </a:xfrm>
        </p:grpSpPr>
        <p:sp>
          <p:nvSpPr>
            <p:cNvPr id="20500" name="AutoShape 21">
              <a:extLst>
                <a:ext uri="{FF2B5EF4-FFF2-40B4-BE49-F238E27FC236}">
                  <a16:creationId xmlns:a16="http://schemas.microsoft.com/office/drawing/2014/main" id="{B95464CA-5574-4C40-B108-3E976865CC9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501" name="Freeform 22">
              <a:extLst>
                <a:ext uri="{FF2B5EF4-FFF2-40B4-BE49-F238E27FC236}">
                  <a16:creationId xmlns:a16="http://schemas.microsoft.com/office/drawing/2014/main" id="{9D8F3D86-9DC2-4FD7-B760-496EF8C4EF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502" name="Freeform 23">
              <a:extLst>
                <a:ext uri="{FF2B5EF4-FFF2-40B4-BE49-F238E27FC236}">
                  <a16:creationId xmlns:a16="http://schemas.microsoft.com/office/drawing/2014/main" id="{99E0EA29-96EF-45CF-ACB3-B63C1AC03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503" name="Freeform 24">
              <a:extLst>
                <a:ext uri="{FF2B5EF4-FFF2-40B4-BE49-F238E27FC236}">
                  <a16:creationId xmlns:a16="http://schemas.microsoft.com/office/drawing/2014/main" id="{9C0D1FE8-88C5-40D4-B46A-B24FCF122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504" name="Freeform 25">
              <a:extLst>
                <a:ext uri="{FF2B5EF4-FFF2-40B4-BE49-F238E27FC236}">
                  <a16:creationId xmlns:a16="http://schemas.microsoft.com/office/drawing/2014/main" id="{4F1FD02E-C46B-4C28-8E97-7A6BDE7BA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505" name="Freeform 26">
              <a:extLst>
                <a:ext uri="{FF2B5EF4-FFF2-40B4-BE49-F238E27FC236}">
                  <a16:creationId xmlns:a16="http://schemas.microsoft.com/office/drawing/2014/main" id="{CA329E5C-B0D3-41DA-B0DD-1A3DE7E78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sp>
        <p:nvSpPr>
          <p:cNvPr id="20506" name="Text Box 27">
            <a:extLst>
              <a:ext uri="{FF2B5EF4-FFF2-40B4-BE49-F238E27FC236}">
                <a16:creationId xmlns:a16="http://schemas.microsoft.com/office/drawing/2014/main" id="{8844B1BE-471D-435E-AF41-DE5F512B9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5892" y="1690689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SWA</a:t>
            </a:r>
          </a:p>
        </p:txBody>
      </p:sp>
      <p:sp>
        <p:nvSpPr>
          <p:cNvPr id="20507" name="Text Box 28">
            <a:extLst>
              <a:ext uri="{FF2B5EF4-FFF2-40B4-BE49-F238E27FC236}">
                <a16:creationId xmlns:a16="http://schemas.microsoft.com/office/drawing/2014/main" id="{4B7880E6-BF06-4745-A8F8-6CA9EB732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2854" y="4738689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SWB</a:t>
            </a:r>
          </a:p>
        </p:txBody>
      </p:sp>
      <p:sp>
        <p:nvSpPr>
          <p:cNvPr id="20508" name="Text Box 29">
            <a:extLst>
              <a:ext uri="{FF2B5EF4-FFF2-40B4-BE49-F238E27FC236}">
                <a16:creationId xmlns:a16="http://schemas.microsoft.com/office/drawing/2014/main" id="{09CF274D-3CDC-4458-8C05-279135FED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4167" y="4714877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SWC</a:t>
            </a:r>
          </a:p>
        </p:txBody>
      </p:sp>
      <p:sp>
        <p:nvSpPr>
          <p:cNvPr id="20509" name="Rectangle 30">
            <a:extLst>
              <a:ext uri="{FF2B5EF4-FFF2-40B4-BE49-F238E27FC236}">
                <a16:creationId xmlns:a16="http://schemas.microsoft.com/office/drawing/2014/main" id="{7B5A72B9-E1D4-44BA-9590-AFBAC8F076F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47723" y="1736042"/>
            <a:ext cx="6912769" cy="3136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rgbClr val="FF0000"/>
                </a:solidFill>
              </a:rPr>
              <a:t>根桥上</a:t>
            </a:r>
            <a:r>
              <a:rPr lang="zh-CN" altLang="en-US" sz="2400" dirty="0"/>
              <a:t>的所有端口为</a:t>
            </a:r>
            <a:r>
              <a:rPr lang="zh-CN" altLang="en-US" sz="2400" dirty="0">
                <a:solidFill>
                  <a:srgbClr val="FF0000"/>
                </a:solidFill>
              </a:rPr>
              <a:t>指定端口</a:t>
            </a:r>
            <a:r>
              <a:rPr lang="zh-CN" altLang="en-US" sz="2400" dirty="0"/>
              <a:t>（ </a:t>
            </a:r>
            <a:r>
              <a:rPr lang="en-US" altLang="zh-CN" sz="2400" dirty="0"/>
              <a:t>Designated Port </a:t>
            </a:r>
            <a:r>
              <a:rPr lang="zh-CN" altLang="en-US" sz="2400" dirty="0"/>
              <a:t>）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/>
              <a:t>在非根桥上选举根路径开销（ </a:t>
            </a:r>
            <a:r>
              <a:rPr lang="en-US" altLang="zh-CN" sz="2400" dirty="0"/>
              <a:t>Root Path Cost</a:t>
            </a:r>
            <a:r>
              <a:rPr lang="zh-CN" altLang="en-US" sz="2400" dirty="0"/>
              <a:t>）最小的端口为</a:t>
            </a:r>
            <a:r>
              <a:rPr lang="zh-CN" altLang="en-US" sz="2400" dirty="0">
                <a:solidFill>
                  <a:srgbClr val="FF0000"/>
                </a:solidFill>
              </a:rPr>
              <a:t>根端口</a:t>
            </a:r>
            <a:r>
              <a:rPr lang="zh-CN" altLang="en-US" sz="2400" dirty="0"/>
              <a:t>（</a:t>
            </a:r>
            <a:r>
              <a:rPr lang="en-US" altLang="zh-CN" sz="2400" dirty="0"/>
              <a:t>Root Port</a:t>
            </a:r>
            <a:r>
              <a:rPr lang="zh-CN" altLang="en-US" sz="2400" dirty="0"/>
              <a:t>）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/>
              <a:t>每个物理段选出根路径开销最小的桥作为指定桥（ </a:t>
            </a:r>
            <a:r>
              <a:rPr lang="en-US" altLang="zh-CN" sz="2400" dirty="0"/>
              <a:t>Designated Bridge</a:t>
            </a:r>
            <a:r>
              <a:rPr lang="zh-CN" altLang="en-US" sz="2400" dirty="0"/>
              <a:t>），连接指定桥的端口为指定端口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/>
              <a:t>不是根端口和指定端口的其余端口被</a:t>
            </a:r>
            <a:r>
              <a:rPr lang="en-US" altLang="zh-CN" sz="2400" dirty="0"/>
              <a:t>STP</a:t>
            </a:r>
            <a:r>
              <a:rPr lang="zh-CN" altLang="en-US" sz="2400" dirty="0"/>
              <a:t>置为</a:t>
            </a:r>
            <a:r>
              <a:rPr lang="zh-CN" altLang="en-US" sz="2400" dirty="0">
                <a:solidFill>
                  <a:srgbClr val="FF0000"/>
                </a:solidFill>
              </a:rPr>
              <a:t>阻塞状态</a:t>
            </a:r>
          </a:p>
        </p:txBody>
      </p:sp>
      <p:sp>
        <p:nvSpPr>
          <p:cNvPr id="20510" name="Text Box 31">
            <a:extLst>
              <a:ext uri="{FF2B5EF4-FFF2-40B4-BE49-F238E27FC236}">
                <a16:creationId xmlns:a16="http://schemas.microsoft.com/office/drawing/2014/main" id="{E7752515-9CD2-4F1C-8BF2-1D57B1424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4879" y="2266952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Root</a:t>
            </a:r>
          </a:p>
        </p:txBody>
      </p:sp>
      <p:sp>
        <p:nvSpPr>
          <p:cNvPr id="20511" name="Text Box 32">
            <a:extLst>
              <a:ext uri="{FF2B5EF4-FFF2-40B4-BE49-F238E27FC236}">
                <a16:creationId xmlns:a16="http://schemas.microsoft.com/office/drawing/2014/main" id="{1DAD6A23-77F2-454F-AAC0-3F388DA40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9842" y="2554289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DP</a:t>
            </a:r>
          </a:p>
        </p:txBody>
      </p:sp>
      <p:sp>
        <p:nvSpPr>
          <p:cNvPr id="20512" name="Text Box 33">
            <a:extLst>
              <a:ext uri="{FF2B5EF4-FFF2-40B4-BE49-F238E27FC236}">
                <a16:creationId xmlns:a16="http://schemas.microsoft.com/office/drawing/2014/main" id="{7F927D71-EBF9-40B5-8BAB-66B8487157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6467" y="2554289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DP</a:t>
            </a:r>
          </a:p>
        </p:txBody>
      </p:sp>
      <p:sp>
        <p:nvSpPr>
          <p:cNvPr id="20513" name="Text Box 34">
            <a:extLst>
              <a:ext uri="{FF2B5EF4-FFF2-40B4-BE49-F238E27FC236}">
                <a16:creationId xmlns:a16="http://schemas.microsoft.com/office/drawing/2014/main" id="{85CFF471-C374-4D69-9295-302A64FBE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117" y="3851277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RP</a:t>
            </a:r>
          </a:p>
        </p:txBody>
      </p:sp>
      <p:sp>
        <p:nvSpPr>
          <p:cNvPr id="20514" name="Text Box 35">
            <a:extLst>
              <a:ext uri="{FF2B5EF4-FFF2-40B4-BE49-F238E27FC236}">
                <a16:creationId xmlns:a16="http://schemas.microsoft.com/office/drawing/2014/main" id="{297B87BF-AF36-48F8-AC46-7128E3F44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0917" y="4427539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DP</a:t>
            </a:r>
          </a:p>
        </p:txBody>
      </p:sp>
      <p:sp>
        <p:nvSpPr>
          <p:cNvPr id="20515" name="Text Box 36">
            <a:extLst>
              <a:ext uri="{FF2B5EF4-FFF2-40B4-BE49-F238E27FC236}">
                <a16:creationId xmlns:a16="http://schemas.microsoft.com/office/drawing/2014/main" id="{2A8F5377-FD2F-4ACC-8C46-F72F47919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0067" y="3778252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RP</a:t>
            </a:r>
          </a:p>
        </p:txBody>
      </p:sp>
      <p:sp>
        <p:nvSpPr>
          <p:cNvPr id="20516" name="AutoShape 37">
            <a:extLst>
              <a:ext uri="{FF2B5EF4-FFF2-40B4-BE49-F238E27FC236}">
                <a16:creationId xmlns:a16="http://schemas.microsoft.com/office/drawing/2014/main" id="{EEB1093A-1C36-4C82-AFF9-38C5B8D47E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21141" y="4283078"/>
            <a:ext cx="285750" cy="287337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21600 w 21600"/>
              <a:gd name="T5" fmla="*/ 10800 h 21600"/>
              <a:gd name="T6" fmla="*/ 10800 w 21600"/>
              <a:gd name="T7" fmla="*/ 21600 h 21600"/>
              <a:gd name="T8" fmla="*/ 0 w 21600"/>
              <a:gd name="T9" fmla="*/ 10800 h 21600"/>
              <a:gd name="T10" fmla="*/ 17401 w 21600"/>
              <a:gd name="T11" fmla="*/ 15493 h 21600"/>
              <a:gd name="T12" fmla="*/ 18900 w 21600"/>
              <a:gd name="T13" fmla="*/ 10800 h 21600"/>
              <a:gd name="T14" fmla="*/ 10800 w 21600"/>
              <a:gd name="T15" fmla="*/ 2700 h 21600"/>
              <a:gd name="T16" fmla="*/ 6106 w 21600"/>
              <a:gd name="T17" fmla="*/ 4198 h 21600"/>
              <a:gd name="T18" fmla="*/ 4198 w 21600"/>
              <a:gd name="T19" fmla="*/ 6106 h 21600"/>
              <a:gd name="T20" fmla="*/ 2700 w 21600"/>
              <a:gd name="T21" fmla="*/ 10799 h 21600"/>
              <a:gd name="T22" fmla="*/ 10800 w 21600"/>
              <a:gd name="T23" fmla="*/ 18900 h 21600"/>
              <a:gd name="T24" fmla="*/ 15493 w 21600"/>
              <a:gd name="T25" fmla="*/ 1740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0517" name="Text Box 38">
            <a:extLst>
              <a:ext uri="{FF2B5EF4-FFF2-40B4-BE49-F238E27FC236}">
                <a16:creationId xmlns:a16="http://schemas.microsoft.com/office/drawing/2014/main" id="{8D250B5C-E8AB-4426-93A0-386BB9457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9703" y="4498977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AP</a:t>
            </a:r>
          </a:p>
        </p:txBody>
      </p:sp>
      <p:sp>
        <p:nvSpPr>
          <p:cNvPr id="20518" name="Text Box 42">
            <a:extLst>
              <a:ext uri="{FF2B5EF4-FFF2-40B4-BE49-F238E27FC236}">
                <a16:creationId xmlns:a16="http://schemas.microsoft.com/office/drawing/2014/main" id="{E9683AF9-6E98-4703-831C-02B6FF0039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6242" y="3130552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Cost=10</a:t>
            </a:r>
          </a:p>
        </p:txBody>
      </p:sp>
      <p:sp>
        <p:nvSpPr>
          <p:cNvPr id="20519" name="Text Box 43">
            <a:extLst>
              <a:ext uri="{FF2B5EF4-FFF2-40B4-BE49-F238E27FC236}">
                <a16:creationId xmlns:a16="http://schemas.microsoft.com/office/drawing/2014/main" id="{9815D9EB-D47E-459A-B938-D1ABB88BB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6979" y="3130552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Cost=20</a:t>
            </a:r>
          </a:p>
        </p:txBody>
      </p:sp>
      <p:sp>
        <p:nvSpPr>
          <p:cNvPr id="20520" name="Text Box 44">
            <a:extLst>
              <a:ext uri="{FF2B5EF4-FFF2-40B4-BE49-F238E27FC236}">
                <a16:creationId xmlns:a16="http://schemas.microsoft.com/office/drawing/2014/main" id="{568F0047-EF33-4BAE-BF07-15606362E9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7329" y="4067177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Cost=30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9A038946-6E39-4428-A5EE-7FAB34EF82E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48380" y="373064"/>
            <a:ext cx="10515600" cy="1325563"/>
          </a:xfrm>
        </p:spPr>
        <p:txBody>
          <a:bodyPr/>
          <a:lstStyle/>
          <a:p>
            <a:r>
              <a:rPr lang="zh-CN" altLang="en-US" dirty="0"/>
              <a:t>根路径开销</a:t>
            </a:r>
          </a:p>
        </p:txBody>
      </p:sp>
      <p:sp>
        <p:nvSpPr>
          <p:cNvPr id="22530" name="Line 3">
            <a:extLst>
              <a:ext uri="{FF2B5EF4-FFF2-40B4-BE49-F238E27FC236}">
                <a16:creationId xmlns:a16="http://schemas.microsoft.com/office/drawing/2014/main" id="{6E7D4098-E6FC-4EEB-86BB-BF41B74207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25541" y="2532064"/>
            <a:ext cx="1008063" cy="1655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2531" name="Line 4">
            <a:extLst>
              <a:ext uri="{FF2B5EF4-FFF2-40B4-BE49-F238E27FC236}">
                <a16:creationId xmlns:a16="http://schemas.microsoft.com/office/drawing/2014/main" id="{2F7A720B-0AC8-40AE-AD28-EBE637E0E13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8566" y="4330701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2532" name="Line 5">
            <a:extLst>
              <a:ext uri="{FF2B5EF4-FFF2-40B4-BE49-F238E27FC236}">
                <a16:creationId xmlns:a16="http://schemas.microsoft.com/office/drawing/2014/main" id="{29F1E107-AF52-4D45-B4B3-A7FE7D9EB83C}"/>
              </a:ext>
            </a:extLst>
          </p:cNvPr>
          <p:cNvSpPr>
            <a:spLocks noChangeShapeType="1"/>
          </p:cNvSpPr>
          <p:nvPr/>
        </p:nvSpPr>
        <p:spPr bwMode="auto">
          <a:xfrm>
            <a:off x="9692379" y="2532065"/>
            <a:ext cx="1081087" cy="15827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22533" name="Group 6">
            <a:extLst>
              <a:ext uri="{FF2B5EF4-FFF2-40B4-BE49-F238E27FC236}">
                <a16:creationId xmlns:a16="http://schemas.microsoft.com/office/drawing/2014/main" id="{507E12E1-F349-4C07-82AA-14DB21EB3E83}"/>
              </a:ext>
            </a:extLst>
          </p:cNvPr>
          <p:cNvGrpSpPr>
            <a:grpSpLocks/>
          </p:cNvGrpSpPr>
          <p:nvPr/>
        </p:nvGrpSpPr>
        <p:grpSpPr bwMode="auto">
          <a:xfrm>
            <a:off x="7698478" y="3971926"/>
            <a:ext cx="914400" cy="666750"/>
            <a:chOff x="0" y="0"/>
            <a:chExt cx="576" cy="420"/>
          </a:xfrm>
        </p:grpSpPr>
        <p:sp>
          <p:nvSpPr>
            <p:cNvPr id="22534" name="AutoShape 7">
              <a:extLst>
                <a:ext uri="{FF2B5EF4-FFF2-40B4-BE49-F238E27FC236}">
                  <a16:creationId xmlns:a16="http://schemas.microsoft.com/office/drawing/2014/main" id="{FB23EC8A-8D49-4B8D-B66E-9B8C9FAC9C4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35" name="Freeform 8">
              <a:extLst>
                <a:ext uri="{FF2B5EF4-FFF2-40B4-BE49-F238E27FC236}">
                  <a16:creationId xmlns:a16="http://schemas.microsoft.com/office/drawing/2014/main" id="{EF71A55B-60DF-4387-B70C-1236E5C311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36" name="Freeform 9">
              <a:extLst>
                <a:ext uri="{FF2B5EF4-FFF2-40B4-BE49-F238E27FC236}">
                  <a16:creationId xmlns:a16="http://schemas.microsoft.com/office/drawing/2014/main" id="{B31EA77A-E3A0-49C7-B67B-9F1E8BC53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37" name="Freeform 10">
              <a:extLst>
                <a:ext uri="{FF2B5EF4-FFF2-40B4-BE49-F238E27FC236}">
                  <a16:creationId xmlns:a16="http://schemas.microsoft.com/office/drawing/2014/main" id="{7EBBA4B6-B2D9-4374-9656-F83A88860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38" name="Freeform 11">
              <a:extLst>
                <a:ext uri="{FF2B5EF4-FFF2-40B4-BE49-F238E27FC236}">
                  <a16:creationId xmlns:a16="http://schemas.microsoft.com/office/drawing/2014/main" id="{0AB4E7A5-7F71-4F4D-9D57-5F015C71C9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39" name="Freeform 12">
              <a:extLst>
                <a:ext uri="{FF2B5EF4-FFF2-40B4-BE49-F238E27FC236}">
                  <a16:creationId xmlns:a16="http://schemas.microsoft.com/office/drawing/2014/main" id="{E202E217-E7DA-40B2-9725-8374D8AD5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22540" name="Group 13">
            <a:extLst>
              <a:ext uri="{FF2B5EF4-FFF2-40B4-BE49-F238E27FC236}">
                <a16:creationId xmlns:a16="http://schemas.microsoft.com/office/drawing/2014/main" id="{61940353-34AC-4C1A-84BD-E9AB5CA7AA06}"/>
              </a:ext>
            </a:extLst>
          </p:cNvPr>
          <p:cNvGrpSpPr>
            <a:grpSpLocks/>
          </p:cNvGrpSpPr>
          <p:nvPr/>
        </p:nvGrpSpPr>
        <p:grpSpPr bwMode="auto">
          <a:xfrm>
            <a:off x="10484540" y="3952876"/>
            <a:ext cx="914400" cy="666750"/>
            <a:chOff x="0" y="0"/>
            <a:chExt cx="576" cy="420"/>
          </a:xfrm>
        </p:grpSpPr>
        <p:sp>
          <p:nvSpPr>
            <p:cNvPr id="22541" name="AutoShape 14">
              <a:extLst>
                <a:ext uri="{FF2B5EF4-FFF2-40B4-BE49-F238E27FC236}">
                  <a16:creationId xmlns:a16="http://schemas.microsoft.com/office/drawing/2014/main" id="{D887E554-259D-4C19-9B6F-B0F7754A4E8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42" name="Freeform 15">
              <a:extLst>
                <a:ext uri="{FF2B5EF4-FFF2-40B4-BE49-F238E27FC236}">
                  <a16:creationId xmlns:a16="http://schemas.microsoft.com/office/drawing/2014/main" id="{56F61DD2-4671-4BC8-A137-0C851332B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43" name="Freeform 16">
              <a:extLst>
                <a:ext uri="{FF2B5EF4-FFF2-40B4-BE49-F238E27FC236}">
                  <a16:creationId xmlns:a16="http://schemas.microsoft.com/office/drawing/2014/main" id="{F5890C39-2A8B-451B-8CC5-5147F6FA31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44" name="Freeform 17">
              <a:extLst>
                <a:ext uri="{FF2B5EF4-FFF2-40B4-BE49-F238E27FC236}">
                  <a16:creationId xmlns:a16="http://schemas.microsoft.com/office/drawing/2014/main" id="{18F0D102-59BB-4CC5-A487-796131A9F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45" name="Freeform 18">
              <a:extLst>
                <a:ext uri="{FF2B5EF4-FFF2-40B4-BE49-F238E27FC236}">
                  <a16:creationId xmlns:a16="http://schemas.microsoft.com/office/drawing/2014/main" id="{10AD90F0-C894-4517-AE46-AEC8AC44B7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46" name="Freeform 19">
              <a:extLst>
                <a:ext uri="{FF2B5EF4-FFF2-40B4-BE49-F238E27FC236}">
                  <a16:creationId xmlns:a16="http://schemas.microsoft.com/office/drawing/2014/main" id="{F8370919-F015-45CF-94AB-29E1CD73F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22547" name="Group 20">
            <a:extLst>
              <a:ext uri="{FF2B5EF4-FFF2-40B4-BE49-F238E27FC236}">
                <a16:creationId xmlns:a16="http://schemas.microsoft.com/office/drawing/2014/main" id="{719ADADB-2F32-4DDE-992B-375FA6A20135}"/>
              </a:ext>
            </a:extLst>
          </p:cNvPr>
          <p:cNvGrpSpPr>
            <a:grpSpLocks/>
          </p:cNvGrpSpPr>
          <p:nvPr/>
        </p:nvGrpSpPr>
        <p:grpSpPr bwMode="auto">
          <a:xfrm>
            <a:off x="9044678" y="2027239"/>
            <a:ext cx="914400" cy="666750"/>
            <a:chOff x="0" y="0"/>
            <a:chExt cx="576" cy="420"/>
          </a:xfrm>
        </p:grpSpPr>
        <p:sp>
          <p:nvSpPr>
            <p:cNvPr id="22548" name="AutoShape 21">
              <a:extLst>
                <a:ext uri="{FF2B5EF4-FFF2-40B4-BE49-F238E27FC236}">
                  <a16:creationId xmlns:a16="http://schemas.microsoft.com/office/drawing/2014/main" id="{98002A0B-FE9C-41BE-AA33-DCA308D21E0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49" name="Freeform 22">
              <a:extLst>
                <a:ext uri="{FF2B5EF4-FFF2-40B4-BE49-F238E27FC236}">
                  <a16:creationId xmlns:a16="http://schemas.microsoft.com/office/drawing/2014/main" id="{61EF6BE9-411D-46B9-BA52-F128E06EAE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50" name="Freeform 23">
              <a:extLst>
                <a:ext uri="{FF2B5EF4-FFF2-40B4-BE49-F238E27FC236}">
                  <a16:creationId xmlns:a16="http://schemas.microsoft.com/office/drawing/2014/main" id="{59D86C5B-A0A2-438A-8866-9252B7EFCD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51" name="Freeform 24">
              <a:extLst>
                <a:ext uri="{FF2B5EF4-FFF2-40B4-BE49-F238E27FC236}">
                  <a16:creationId xmlns:a16="http://schemas.microsoft.com/office/drawing/2014/main" id="{7AAF2AE9-5D0C-471D-9A1B-8F6C64CD8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52" name="Freeform 25">
              <a:extLst>
                <a:ext uri="{FF2B5EF4-FFF2-40B4-BE49-F238E27FC236}">
                  <a16:creationId xmlns:a16="http://schemas.microsoft.com/office/drawing/2014/main" id="{A10CC0CA-34D5-4912-B4C0-5894A6F72F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2553" name="Freeform 26">
              <a:extLst>
                <a:ext uri="{FF2B5EF4-FFF2-40B4-BE49-F238E27FC236}">
                  <a16:creationId xmlns:a16="http://schemas.microsoft.com/office/drawing/2014/main" id="{A8EC11C5-9BD5-48FD-9E2A-332E9E32C5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sp>
        <p:nvSpPr>
          <p:cNvPr id="22554" name="Text Box 27">
            <a:extLst>
              <a:ext uri="{FF2B5EF4-FFF2-40B4-BE49-F238E27FC236}">
                <a16:creationId xmlns:a16="http://schemas.microsoft.com/office/drawing/2014/main" id="{9C4EC76F-A82A-4685-A6A1-137C3765C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8779" y="1690689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SWA</a:t>
            </a:r>
          </a:p>
        </p:txBody>
      </p:sp>
      <p:sp>
        <p:nvSpPr>
          <p:cNvPr id="22555" name="Text Box 28">
            <a:extLst>
              <a:ext uri="{FF2B5EF4-FFF2-40B4-BE49-F238E27FC236}">
                <a16:creationId xmlns:a16="http://schemas.microsoft.com/office/drawing/2014/main" id="{2276AD45-7764-47F2-80A4-FDE356971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5741" y="4643439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SWB</a:t>
            </a:r>
          </a:p>
        </p:txBody>
      </p:sp>
      <p:sp>
        <p:nvSpPr>
          <p:cNvPr id="22556" name="Text Box 29">
            <a:extLst>
              <a:ext uri="{FF2B5EF4-FFF2-40B4-BE49-F238E27FC236}">
                <a16:creationId xmlns:a16="http://schemas.microsoft.com/office/drawing/2014/main" id="{8DB72614-4E92-45E1-9F41-EB105C3E5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7054" y="4619626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SWC</a:t>
            </a:r>
          </a:p>
        </p:txBody>
      </p:sp>
      <p:sp>
        <p:nvSpPr>
          <p:cNvPr id="22557" name="Rectangle 30">
            <a:extLst>
              <a:ext uri="{FF2B5EF4-FFF2-40B4-BE49-F238E27FC236}">
                <a16:creationId xmlns:a16="http://schemas.microsoft.com/office/drawing/2014/main" id="{47DF94C6-82CF-4AC1-BCBC-D1193ACDF7C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48380" y="2350347"/>
            <a:ext cx="6381749" cy="2343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/>
              <a:t>根路径开销（ </a:t>
            </a:r>
            <a:r>
              <a:rPr lang="en-US" altLang="zh-CN" sz="2400" dirty="0" err="1"/>
              <a:t>RootPathCost</a:t>
            </a:r>
            <a:r>
              <a:rPr lang="zh-CN" altLang="en-US" sz="2400" dirty="0"/>
              <a:t>）是到达根的路径上所有链路开销（</a:t>
            </a:r>
            <a:r>
              <a:rPr lang="en-US" altLang="zh-CN" sz="2400" dirty="0"/>
              <a:t>Cost</a:t>
            </a:r>
            <a:r>
              <a:rPr lang="zh-CN" altLang="en-US" sz="2400" dirty="0"/>
              <a:t>）的代数和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/>
              <a:t>非根桥进行根端口选举时，根路径开销最小的端口为根端口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/>
              <a:t>物理段进行指定桥选举时，路径开销最小的桥为指定桥</a:t>
            </a:r>
          </a:p>
        </p:txBody>
      </p:sp>
      <p:sp>
        <p:nvSpPr>
          <p:cNvPr id="22558" name="Text Box 31">
            <a:extLst>
              <a:ext uri="{FF2B5EF4-FFF2-40B4-BE49-F238E27FC236}">
                <a16:creationId xmlns:a16="http://schemas.microsoft.com/office/drawing/2014/main" id="{E312E4ED-5B37-4D20-BE0F-FE5D80756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7766" y="2171701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Root</a:t>
            </a:r>
          </a:p>
        </p:txBody>
      </p:sp>
      <p:sp>
        <p:nvSpPr>
          <p:cNvPr id="22559" name="Text Box 32">
            <a:extLst>
              <a:ext uri="{FF2B5EF4-FFF2-40B4-BE49-F238E27FC236}">
                <a16:creationId xmlns:a16="http://schemas.microsoft.com/office/drawing/2014/main" id="{55D889CB-1F71-4EF7-BA17-7F87C6FED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7128" y="2459039"/>
            <a:ext cx="1079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1000M</a:t>
            </a:r>
          </a:p>
        </p:txBody>
      </p:sp>
      <p:sp>
        <p:nvSpPr>
          <p:cNvPr id="22560" name="Text Box 33">
            <a:extLst>
              <a:ext uri="{FF2B5EF4-FFF2-40B4-BE49-F238E27FC236}">
                <a16:creationId xmlns:a16="http://schemas.microsoft.com/office/drawing/2014/main" id="{0CA8F185-FFC3-42BE-8D76-AEE70C1C7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5554" y="2459039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100M</a:t>
            </a:r>
          </a:p>
        </p:txBody>
      </p:sp>
      <p:sp>
        <p:nvSpPr>
          <p:cNvPr id="22561" name="Text Box 34">
            <a:extLst>
              <a:ext uri="{FF2B5EF4-FFF2-40B4-BE49-F238E27FC236}">
                <a16:creationId xmlns:a16="http://schemas.microsoft.com/office/drawing/2014/main" id="{441794A8-D9E9-48C2-AADA-54CDAEC74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6403" y="3683001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1000M</a:t>
            </a:r>
          </a:p>
        </p:txBody>
      </p:sp>
      <p:sp>
        <p:nvSpPr>
          <p:cNvPr id="22562" name="Text Box 35">
            <a:extLst>
              <a:ext uri="{FF2B5EF4-FFF2-40B4-BE49-F238E27FC236}">
                <a16:creationId xmlns:a16="http://schemas.microsoft.com/office/drawing/2014/main" id="{2EB4EF84-64F5-4CAD-99FC-CAF109E14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3804" y="4332289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10M</a:t>
            </a:r>
          </a:p>
        </p:txBody>
      </p:sp>
      <p:sp>
        <p:nvSpPr>
          <p:cNvPr id="22563" name="Text Box 36">
            <a:extLst>
              <a:ext uri="{FF2B5EF4-FFF2-40B4-BE49-F238E27FC236}">
                <a16:creationId xmlns:a16="http://schemas.microsoft.com/office/drawing/2014/main" id="{B2B6FA24-8710-4AE9-B755-67B341CAE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2954" y="3683001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100M</a:t>
            </a:r>
          </a:p>
        </p:txBody>
      </p:sp>
      <p:sp>
        <p:nvSpPr>
          <p:cNvPr id="22564" name="AutoShape 37">
            <a:extLst>
              <a:ext uri="{FF2B5EF4-FFF2-40B4-BE49-F238E27FC236}">
                <a16:creationId xmlns:a16="http://schemas.microsoft.com/office/drawing/2014/main" id="{EFDDA0C2-6C2B-4EFA-9EF1-FFE73A7945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94028" y="4187826"/>
            <a:ext cx="285750" cy="287338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21600 w 21600"/>
              <a:gd name="T5" fmla="*/ 10800 h 21600"/>
              <a:gd name="T6" fmla="*/ 10800 w 21600"/>
              <a:gd name="T7" fmla="*/ 21600 h 21600"/>
              <a:gd name="T8" fmla="*/ 0 w 21600"/>
              <a:gd name="T9" fmla="*/ 10800 h 21600"/>
              <a:gd name="T10" fmla="*/ 17401 w 21600"/>
              <a:gd name="T11" fmla="*/ 15493 h 21600"/>
              <a:gd name="T12" fmla="*/ 18900 w 21600"/>
              <a:gd name="T13" fmla="*/ 10800 h 21600"/>
              <a:gd name="T14" fmla="*/ 10800 w 21600"/>
              <a:gd name="T15" fmla="*/ 2700 h 21600"/>
              <a:gd name="T16" fmla="*/ 6106 w 21600"/>
              <a:gd name="T17" fmla="*/ 4198 h 21600"/>
              <a:gd name="T18" fmla="*/ 4198 w 21600"/>
              <a:gd name="T19" fmla="*/ 6106 h 21600"/>
              <a:gd name="T20" fmla="*/ 2700 w 21600"/>
              <a:gd name="T21" fmla="*/ 10799 h 21600"/>
              <a:gd name="T22" fmla="*/ 10800 w 21600"/>
              <a:gd name="T23" fmla="*/ 18900 h 21600"/>
              <a:gd name="T24" fmla="*/ 15493 w 21600"/>
              <a:gd name="T25" fmla="*/ 1740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2565" name="Text Box 38">
            <a:extLst>
              <a:ext uri="{FF2B5EF4-FFF2-40B4-BE49-F238E27FC236}">
                <a16:creationId xmlns:a16="http://schemas.microsoft.com/office/drawing/2014/main" id="{B2DEF9E8-DBBE-48F8-A5E9-A95AA1DA7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2590" y="4403726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10M</a:t>
            </a:r>
          </a:p>
        </p:txBody>
      </p:sp>
      <p:sp>
        <p:nvSpPr>
          <p:cNvPr id="22566" name="Text Box 39">
            <a:extLst>
              <a:ext uri="{FF2B5EF4-FFF2-40B4-BE49-F238E27FC236}">
                <a16:creationId xmlns:a16="http://schemas.microsoft.com/office/drawing/2014/main" id="{3D56E157-B7E6-44F6-904D-BAD7252F1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9129" y="3035301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Cost=10</a:t>
            </a:r>
          </a:p>
        </p:txBody>
      </p:sp>
      <p:sp>
        <p:nvSpPr>
          <p:cNvPr id="22567" name="Text Box 40">
            <a:extLst>
              <a:ext uri="{FF2B5EF4-FFF2-40B4-BE49-F238E27FC236}">
                <a16:creationId xmlns:a16="http://schemas.microsoft.com/office/drawing/2014/main" id="{A087ECFF-02EB-4D49-A2D1-3685CD931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9866" y="3035301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Cost=20</a:t>
            </a:r>
          </a:p>
        </p:txBody>
      </p:sp>
      <p:sp>
        <p:nvSpPr>
          <p:cNvPr id="22568" name="Text Box 41">
            <a:extLst>
              <a:ext uri="{FF2B5EF4-FFF2-40B4-BE49-F238E27FC236}">
                <a16:creationId xmlns:a16="http://schemas.microsoft.com/office/drawing/2014/main" id="{5DD5744A-A1E9-4CCF-A137-5B3D5452B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1804" y="3971926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Cost=30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B5521DD1-276B-494D-8227-825EEE3B29F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18295" y="369887"/>
            <a:ext cx="6985000" cy="436562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通过桥</a:t>
            </a:r>
            <a:r>
              <a:rPr lang="en-US" altLang="zh-CN" dirty="0"/>
              <a:t>ID</a:t>
            </a:r>
            <a:r>
              <a:rPr lang="zh-CN" altLang="en-US" dirty="0"/>
              <a:t>决定端口角色</a:t>
            </a:r>
          </a:p>
        </p:txBody>
      </p:sp>
      <p:sp>
        <p:nvSpPr>
          <p:cNvPr id="24578" name="Line 3">
            <a:extLst>
              <a:ext uri="{FF2B5EF4-FFF2-40B4-BE49-F238E27FC236}">
                <a16:creationId xmlns:a16="http://schemas.microsoft.com/office/drawing/2014/main" id="{865E1BDB-981A-4BA0-970F-9C77C744A6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9989" y="3127375"/>
            <a:ext cx="1152525" cy="1150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579" name="Line 5">
            <a:extLst>
              <a:ext uri="{FF2B5EF4-FFF2-40B4-BE49-F238E27FC236}">
                <a16:creationId xmlns:a16="http://schemas.microsoft.com/office/drawing/2014/main" id="{FF604FBD-49D1-428B-ADE9-94AA920046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18413" y="3055939"/>
            <a:ext cx="1223962" cy="1222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24580" name="Group 20">
            <a:extLst>
              <a:ext uri="{FF2B5EF4-FFF2-40B4-BE49-F238E27FC236}">
                <a16:creationId xmlns:a16="http://schemas.microsoft.com/office/drawing/2014/main" id="{EC5EB816-A696-46F7-AE1E-C777BFEEA7FE}"/>
              </a:ext>
            </a:extLst>
          </p:cNvPr>
          <p:cNvGrpSpPr>
            <a:grpSpLocks/>
          </p:cNvGrpSpPr>
          <p:nvPr/>
        </p:nvGrpSpPr>
        <p:grpSpPr bwMode="auto">
          <a:xfrm>
            <a:off x="7062788" y="2622550"/>
            <a:ext cx="914400" cy="666750"/>
            <a:chOff x="0" y="0"/>
            <a:chExt cx="576" cy="420"/>
          </a:xfrm>
        </p:grpSpPr>
        <p:sp>
          <p:nvSpPr>
            <p:cNvPr id="24581" name="AutoShape 21">
              <a:extLst>
                <a:ext uri="{FF2B5EF4-FFF2-40B4-BE49-F238E27FC236}">
                  <a16:creationId xmlns:a16="http://schemas.microsoft.com/office/drawing/2014/main" id="{AF92F788-7593-4BD1-8AD9-AA9C768A241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582" name="Freeform 22">
              <a:extLst>
                <a:ext uri="{FF2B5EF4-FFF2-40B4-BE49-F238E27FC236}">
                  <a16:creationId xmlns:a16="http://schemas.microsoft.com/office/drawing/2014/main" id="{6C9CF8C3-476C-44BB-BE0B-AE44D2C787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583" name="Freeform 23">
              <a:extLst>
                <a:ext uri="{FF2B5EF4-FFF2-40B4-BE49-F238E27FC236}">
                  <a16:creationId xmlns:a16="http://schemas.microsoft.com/office/drawing/2014/main" id="{DA4E9ED1-247A-454C-8684-CC29F616A6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584" name="Freeform 24">
              <a:extLst>
                <a:ext uri="{FF2B5EF4-FFF2-40B4-BE49-F238E27FC236}">
                  <a16:creationId xmlns:a16="http://schemas.microsoft.com/office/drawing/2014/main" id="{5A3B0DC6-B469-4DE6-8BED-D208D4E9E9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585" name="Freeform 25">
              <a:extLst>
                <a:ext uri="{FF2B5EF4-FFF2-40B4-BE49-F238E27FC236}">
                  <a16:creationId xmlns:a16="http://schemas.microsoft.com/office/drawing/2014/main" id="{A020A787-B0DC-4160-BA55-7A7AD9BC3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586" name="Freeform 26">
              <a:extLst>
                <a:ext uri="{FF2B5EF4-FFF2-40B4-BE49-F238E27FC236}">
                  <a16:creationId xmlns:a16="http://schemas.microsoft.com/office/drawing/2014/main" id="{D2ACC933-60D6-448E-934F-DAB9FB222F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sp>
        <p:nvSpPr>
          <p:cNvPr id="24587" name="Text Box 27">
            <a:extLst>
              <a:ext uri="{FF2B5EF4-FFF2-40B4-BE49-F238E27FC236}">
                <a16:creationId xmlns:a16="http://schemas.microsoft.com/office/drawing/2014/main" id="{C0873904-5034-467D-BBE2-0C74A88A8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7839" y="2286000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SWA</a:t>
            </a:r>
          </a:p>
        </p:txBody>
      </p:sp>
      <p:sp>
        <p:nvSpPr>
          <p:cNvPr id="24588" name="Text Box 28">
            <a:extLst>
              <a:ext uri="{FF2B5EF4-FFF2-40B4-BE49-F238E27FC236}">
                <a16:creationId xmlns:a16="http://schemas.microsoft.com/office/drawing/2014/main" id="{FF2CB596-E6B5-4164-92D0-4D9AB4F4E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7101" y="4206875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SWB</a:t>
            </a:r>
          </a:p>
        </p:txBody>
      </p:sp>
      <p:sp>
        <p:nvSpPr>
          <p:cNvPr id="24589" name="Text Box 29">
            <a:extLst>
              <a:ext uri="{FF2B5EF4-FFF2-40B4-BE49-F238E27FC236}">
                <a16:creationId xmlns:a16="http://schemas.microsoft.com/office/drawing/2014/main" id="{177672B1-4139-458D-A33A-C7F920345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9714" y="4278313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SWC</a:t>
            </a:r>
          </a:p>
        </p:txBody>
      </p:sp>
      <p:sp>
        <p:nvSpPr>
          <p:cNvPr id="24590" name="Rectangle 30">
            <a:extLst>
              <a:ext uri="{FF2B5EF4-FFF2-40B4-BE49-F238E27FC236}">
                <a16:creationId xmlns:a16="http://schemas.microsoft.com/office/drawing/2014/main" id="{2F59195C-2B93-48FE-B504-3026677443E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98872" y="1443369"/>
            <a:ext cx="5628877" cy="188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zh-CN" altLang="en-US" sz="2400" dirty="0"/>
              <a:t>在根路径开销相同时，所连网段指定桥</a:t>
            </a:r>
            <a:r>
              <a:rPr lang="en-US" altLang="zh-CN" sz="2400" dirty="0"/>
              <a:t>ID</a:t>
            </a:r>
            <a:r>
              <a:rPr lang="zh-CN" altLang="en-US" sz="2400" dirty="0"/>
              <a:t>最小的端口为根端口</a:t>
            </a:r>
          </a:p>
          <a:p>
            <a:r>
              <a:rPr lang="zh-CN" altLang="en-US" sz="2400" dirty="0"/>
              <a:t>在根路径开销相同时，桥</a:t>
            </a:r>
            <a:r>
              <a:rPr lang="en-US" altLang="zh-CN" sz="2400" dirty="0"/>
              <a:t>ID</a:t>
            </a:r>
            <a:r>
              <a:rPr lang="zh-CN" altLang="en-US" sz="2400" dirty="0"/>
              <a:t>最小的桥被选举为物理段上的指定桥，连接指定桥的端口为指定端口</a:t>
            </a:r>
          </a:p>
        </p:txBody>
      </p:sp>
      <p:sp>
        <p:nvSpPr>
          <p:cNvPr id="24591" name="Text Box 31">
            <a:extLst>
              <a:ext uri="{FF2B5EF4-FFF2-40B4-BE49-F238E27FC236}">
                <a16:creationId xmlns:a16="http://schemas.microsoft.com/office/drawing/2014/main" id="{CB18E3C6-9F03-4820-BF1D-BCA99B7E32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3651" y="2695575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Root</a:t>
            </a:r>
          </a:p>
        </p:txBody>
      </p:sp>
      <p:sp>
        <p:nvSpPr>
          <p:cNvPr id="24592" name="Text Box 32">
            <a:extLst>
              <a:ext uri="{FF2B5EF4-FFF2-40B4-BE49-F238E27FC236}">
                <a16:creationId xmlns:a16="http://schemas.microsoft.com/office/drawing/2014/main" id="{FA77A980-04D8-404F-8FB1-93631CEF1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75" y="3054350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DP</a:t>
            </a:r>
          </a:p>
        </p:txBody>
      </p:sp>
      <p:sp>
        <p:nvSpPr>
          <p:cNvPr id="24593" name="Text Box 33">
            <a:extLst>
              <a:ext uri="{FF2B5EF4-FFF2-40B4-BE49-F238E27FC236}">
                <a16:creationId xmlns:a16="http://schemas.microsoft.com/office/drawing/2014/main" id="{F0B7E19E-86CE-487F-AD85-88E4F929D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2875" y="3006725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DP</a:t>
            </a:r>
          </a:p>
        </p:txBody>
      </p:sp>
      <p:sp>
        <p:nvSpPr>
          <p:cNvPr id="24594" name="Text Box 34">
            <a:extLst>
              <a:ext uri="{FF2B5EF4-FFF2-40B4-BE49-F238E27FC236}">
                <a16:creationId xmlns:a16="http://schemas.microsoft.com/office/drawing/2014/main" id="{025F1910-9271-48CE-AB5C-E3C31242C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4239" y="3846513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RP</a:t>
            </a:r>
          </a:p>
        </p:txBody>
      </p:sp>
      <p:sp>
        <p:nvSpPr>
          <p:cNvPr id="24595" name="Text Box 35">
            <a:extLst>
              <a:ext uri="{FF2B5EF4-FFF2-40B4-BE49-F238E27FC236}">
                <a16:creationId xmlns:a16="http://schemas.microsoft.com/office/drawing/2014/main" id="{892C5681-089C-4B01-8A46-758372670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6625" y="4733925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DP</a:t>
            </a:r>
          </a:p>
        </p:txBody>
      </p:sp>
      <p:sp>
        <p:nvSpPr>
          <p:cNvPr id="24596" name="Text Box 36">
            <a:extLst>
              <a:ext uri="{FF2B5EF4-FFF2-40B4-BE49-F238E27FC236}">
                <a16:creationId xmlns:a16="http://schemas.microsoft.com/office/drawing/2014/main" id="{D0D696C3-17A9-48DA-8740-974A6BBC49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56625" y="3919538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RP</a:t>
            </a:r>
          </a:p>
        </p:txBody>
      </p:sp>
      <p:sp>
        <p:nvSpPr>
          <p:cNvPr id="24597" name="AutoShape 37">
            <a:extLst>
              <a:ext uri="{FF2B5EF4-FFF2-40B4-BE49-F238E27FC236}">
                <a16:creationId xmlns:a16="http://schemas.microsoft.com/office/drawing/2014/main" id="{D05BE20E-41FD-4EBB-851D-43C828B5D6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834313" y="5432425"/>
            <a:ext cx="285750" cy="287338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21600 w 21600"/>
              <a:gd name="T5" fmla="*/ 10800 h 21600"/>
              <a:gd name="T6" fmla="*/ 10800 w 21600"/>
              <a:gd name="T7" fmla="*/ 21600 h 21600"/>
              <a:gd name="T8" fmla="*/ 0 w 21600"/>
              <a:gd name="T9" fmla="*/ 10800 h 21600"/>
              <a:gd name="T10" fmla="*/ 17401 w 21600"/>
              <a:gd name="T11" fmla="*/ 15493 h 21600"/>
              <a:gd name="T12" fmla="*/ 18900 w 21600"/>
              <a:gd name="T13" fmla="*/ 10800 h 21600"/>
              <a:gd name="T14" fmla="*/ 10800 w 21600"/>
              <a:gd name="T15" fmla="*/ 2700 h 21600"/>
              <a:gd name="T16" fmla="*/ 6106 w 21600"/>
              <a:gd name="T17" fmla="*/ 4198 h 21600"/>
              <a:gd name="T18" fmla="*/ 4198 w 21600"/>
              <a:gd name="T19" fmla="*/ 6106 h 21600"/>
              <a:gd name="T20" fmla="*/ 2700 w 21600"/>
              <a:gd name="T21" fmla="*/ 10799 h 21600"/>
              <a:gd name="T22" fmla="*/ 10800 w 21600"/>
              <a:gd name="T23" fmla="*/ 18900 h 21600"/>
              <a:gd name="T24" fmla="*/ 15493 w 21600"/>
              <a:gd name="T25" fmla="*/ 1740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4598" name="Text Box 38">
            <a:extLst>
              <a:ext uri="{FF2B5EF4-FFF2-40B4-BE49-F238E27FC236}">
                <a16:creationId xmlns:a16="http://schemas.microsoft.com/office/drawing/2014/main" id="{B9A07AFD-DD2B-4516-8AF5-8D8C6EC72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7339" y="5454650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AP</a:t>
            </a:r>
          </a:p>
        </p:txBody>
      </p:sp>
      <p:sp>
        <p:nvSpPr>
          <p:cNvPr id="24599" name="Text Box 39">
            <a:extLst>
              <a:ext uri="{FF2B5EF4-FFF2-40B4-BE49-F238E27FC236}">
                <a16:creationId xmlns:a16="http://schemas.microsoft.com/office/drawing/2014/main" id="{FB0BC510-BD97-4681-B7C9-073E7561E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601" y="3414713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Cost=10</a:t>
            </a:r>
          </a:p>
        </p:txBody>
      </p:sp>
      <p:sp>
        <p:nvSpPr>
          <p:cNvPr id="24600" name="Text Box 40">
            <a:extLst>
              <a:ext uri="{FF2B5EF4-FFF2-40B4-BE49-F238E27FC236}">
                <a16:creationId xmlns:a16="http://schemas.microsoft.com/office/drawing/2014/main" id="{74C06C16-73D1-483F-B663-6913F3BFA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0364" y="3414713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Cost=10</a:t>
            </a:r>
          </a:p>
        </p:txBody>
      </p:sp>
      <p:sp>
        <p:nvSpPr>
          <p:cNvPr id="24601" name="Line 42">
            <a:extLst>
              <a:ext uri="{FF2B5EF4-FFF2-40B4-BE49-F238E27FC236}">
                <a16:creationId xmlns:a16="http://schemas.microsoft.com/office/drawing/2014/main" id="{0E484F87-77E0-4F4F-963D-37EF7F61BF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61289" y="4567238"/>
            <a:ext cx="1152525" cy="1223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602" name="Line 43">
            <a:extLst>
              <a:ext uri="{FF2B5EF4-FFF2-40B4-BE49-F238E27FC236}">
                <a16:creationId xmlns:a16="http://schemas.microsoft.com/office/drawing/2014/main" id="{9EE76A8E-F902-4CD9-9F9A-84D0D6AB354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9838" y="4567239"/>
            <a:ext cx="1154112" cy="1222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603" name="Text Box 45">
            <a:extLst>
              <a:ext uri="{FF2B5EF4-FFF2-40B4-BE49-F238E27FC236}">
                <a16:creationId xmlns:a16="http://schemas.microsoft.com/office/drawing/2014/main" id="{C91C60F1-CF57-44F7-B55C-C87B29AEF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75" y="5454650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RP</a:t>
            </a:r>
          </a:p>
        </p:txBody>
      </p:sp>
      <p:sp>
        <p:nvSpPr>
          <p:cNvPr id="24604" name="Text Box 46">
            <a:extLst>
              <a:ext uri="{FF2B5EF4-FFF2-40B4-BE49-F238E27FC236}">
                <a16:creationId xmlns:a16="http://schemas.microsoft.com/office/drawing/2014/main" id="{B76822F8-33EE-47C4-88EC-64A6725EF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3576" y="5070475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Cost=10</a:t>
            </a:r>
          </a:p>
        </p:txBody>
      </p:sp>
      <p:grpSp>
        <p:nvGrpSpPr>
          <p:cNvPr id="24605" name="Group 47">
            <a:extLst>
              <a:ext uri="{FF2B5EF4-FFF2-40B4-BE49-F238E27FC236}">
                <a16:creationId xmlns:a16="http://schemas.microsoft.com/office/drawing/2014/main" id="{84882AE0-948B-4587-833B-6E1A94E4D03A}"/>
              </a:ext>
            </a:extLst>
          </p:cNvPr>
          <p:cNvGrpSpPr>
            <a:grpSpLocks/>
          </p:cNvGrpSpPr>
          <p:nvPr/>
        </p:nvGrpSpPr>
        <p:grpSpPr bwMode="auto">
          <a:xfrm>
            <a:off x="7113588" y="5503863"/>
            <a:ext cx="914400" cy="666750"/>
            <a:chOff x="0" y="0"/>
            <a:chExt cx="576" cy="420"/>
          </a:xfrm>
        </p:grpSpPr>
        <p:sp>
          <p:nvSpPr>
            <p:cNvPr id="24606" name="AutoShape 48">
              <a:extLst>
                <a:ext uri="{FF2B5EF4-FFF2-40B4-BE49-F238E27FC236}">
                  <a16:creationId xmlns:a16="http://schemas.microsoft.com/office/drawing/2014/main" id="{67FC7959-5B06-4A21-8902-40946743983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07" name="Freeform 49">
              <a:extLst>
                <a:ext uri="{FF2B5EF4-FFF2-40B4-BE49-F238E27FC236}">
                  <a16:creationId xmlns:a16="http://schemas.microsoft.com/office/drawing/2014/main" id="{A3A6C792-04EC-40C2-B025-BA1374274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08" name="Freeform 50">
              <a:extLst>
                <a:ext uri="{FF2B5EF4-FFF2-40B4-BE49-F238E27FC236}">
                  <a16:creationId xmlns:a16="http://schemas.microsoft.com/office/drawing/2014/main" id="{E3A3EEC3-5A82-4647-B0ED-BF619648C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09" name="Freeform 51">
              <a:extLst>
                <a:ext uri="{FF2B5EF4-FFF2-40B4-BE49-F238E27FC236}">
                  <a16:creationId xmlns:a16="http://schemas.microsoft.com/office/drawing/2014/main" id="{5464481E-F8AC-4419-852E-FC9C81D93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10" name="Freeform 52">
              <a:extLst>
                <a:ext uri="{FF2B5EF4-FFF2-40B4-BE49-F238E27FC236}">
                  <a16:creationId xmlns:a16="http://schemas.microsoft.com/office/drawing/2014/main" id="{C0A0BCC0-4864-4243-8664-AA8EA189FC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11" name="Freeform 53">
              <a:extLst>
                <a:ext uri="{FF2B5EF4-FFF2-40B4-BE49-F238E27FC236}">
                  <a16:creationId xmlns:a16="http://schemas.microsoft.com/office/drawing/2014/main" id="{8E59D80D-90B5-4761-95FF-CF42978CF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sp>
        <p:nvSpPr>
          <p:cNvPr id="24612" name="Text Box 54">
            <a:extLst>
              <a:ext uri="{FF2B5EF4-FFF2-40B4-BE49-F238E27FC236}">
                <a16:creationId xmlns:a16="http://schemas.microsoft.com/office/drawing/2014/main" id="{5622BDF6-3BE2-4FA9-B63D-6EB6C65C2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7689" y="6151563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SWD</a:t>
            </a:r>
          </a:p>
        </p:txBody>
      </p:sp>
      <p:sp>
        <p:nvSpPr>
          <p:cNvPr id="24613" name="Text Box 44">
            <a:extLst>
              <a:ext uri="{FF2B5EF4-FFF2-40B4-BE49-F238E27FC236}">
                <a16:creationId xmlns:a16="http://schemas.microsoft.com/office/drawing/2014/main" id="{5B58D5C2-A1E5-4C21-B057-203EE594F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4239" y="4711700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DP</a:t>
            </a:r>
          </a:p>
        </p:txBody>
      </p:sp>
      <p:sp>
        <p:nvSpPr>
          <p:cNvPr id="24614" name="Text Box 55">
            <a:extLst>
              <a:ext uri="{FF2B5EF4-FFF2-40B4-BE49-F238E27FC236}">
                <a16:creationId xmlns:a16="http://schemas.microsoft.com/office/drawing/2014/main" id="{5092EBD4-8F36-45D7-9606-31F230278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1651" y="5070475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Cost=10</a:t>
            </a:r>
          </a:p>
        </p:txBody>
      </p:sp>
      <p:sp>
        <p:nvSpPr>
          <p:cNvPr id="24615" name="Text Box 57">
            <a:extLst>
              <a:ext uri="{FF2B5EF4-FFF2-40B4-BE49-F238E27FC236}">
                <a16:creationId xmlns:a16="http://schemas.microsoft.com/office/drawing/2014/main" id="{B307A99F-1463-43C4-BB28-31FDCD75B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4788" y="4494213"/>
            <a:ext cx="3097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BridgeID: 0.0000-0000-0002</a:t>
            </a:r>
          </a:p>
        </p:txBody>
      </p:sp>
      <p:sp>
        <p:nvSpPr>
          <p:cNvPr id="24616" name="Line 58">
            <a:extLst>
              <a:ext uri="{FF2B5EF4-FFF2-40B4-BE49-F238E27FC236}">
                <a16:creationId xmlns:a16="http://schemas.microsoft.com/office/drawing/2014/main" id="{75D0D358-E84E-4A05-82C7-FD712D145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67476" y="4421188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4617" name="AutoShape 59">
            <a:extLst>
              <a:ext uri="{FF2B5EF4-FFF2-40B4-BE49-F238E27FC236}">
                <a16:creationId xmlns:a16="http://schemas.microsoft.com/office/drawing/2014/main" id="{0A095E45-D94A-4C78-BFCE-A7164D07FA4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262938" y="4278314"/>
            <a:ext cx="285750" cy="287337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21600 w 21600"/>
              <a:gd name="T5" fmla="*/ 10800 h 21600"/>
              <a:gd name="T6" fmla="*/ 10800 w 21600"/>
              <a:gd name="T7" fmla="*/ 21600 h 21600"/>
              <a:gd name="T8" fmla="*/ 0 w 21600"/>
              <a:gd name="T9" fmla="*/ 10800 h 21600"/>
              <a:gd name="T10" fmla="*/ 17401 w 21600"/>
              <a:gd name="T11" fmla="*/ 15493 h 21600"/>
              <a:gd name="T12" fmla="*/ 18900 w 21600"/>
              <a:gd name="T13" fmla="*/ 10800 h 21600"/>
              <a:gd name="T14" fmla="*/ 10800 w 21600"/>
              <a:gd name="T15" fmla="*/ 2700 h 21600"/>
              <a:gd name="T16" fmla="*/ 6106 w 21600"/>
              <a:gd name="T17" fmla="*/ 4198 h 21600"/>
              <a:gd name="T18" fmla="*/ 4198 w 21600"/>
              <a:gd name="T19" fmla="*/ 6106 h 21600"/>
              <a:gd name="T20" fmla="*/ 2700 w 21600"/>
              <a:gd name="T21" fmla="*/ 10799 h 21600"/>
              <a:gd name="T22" fmla="*/ 10800 w 21600"/>
              <a:gd name="T23" fmla="*/ 18900 h 21600"/>
              <a:gd name="T24" fmla="*/ 15493 w 21600"/>
              <a:gd name="T25" fmla="*/ 1740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grpSp>
        <p:nvGrpSpPr>
          <p:cNvPr id="24618" name="Group 6">
            <a:extLst>
              <a:ext uri="{FF2B5EF4-FFF2-40B4-BE49-F238E27FC236}">
                <a16:creationId xmlns:a16="http://schemas.microsoft.com/office/drawing/2014/main" id="{5534AC01-4E9B-4ABC-A425-5D63FC47B389}"/>
              </a:ext>
            </a:extLst>
          </p:cNvPr>
          <p:cNvGrpSpPr>
            <a:grpSpLocks/>
          </p:cNvGrpSpPr>
          <p:nvPr/>
        </p:nvGrpSpPr>
        <p:grpSpPr bwMode="auto">
          <a:xfrm>
            <a:off x="5694363" y="4116388"/>
            <a:ext cx="914400" cy="666750"/>
            <a:chOff x="0" y="0"/>
            <a:chExt cx="576" cy="420"/>
          </a:xfrm>
        </p:grpSpPr>
        <p:sp>
          <p:nvSpPr>
            <p:cNvPr id="24619" name="AutoShape 7">
              <a:extLst>
                <a:ext uri="{FF2B5EF4-FFF2-40B4-BE49-F238E27FC236}">
                  <a16:creationId xmlns:a16="http://schemas.microsoft.com/office/drawing/2014/main" id="{91ADB843-569F-4C92-AC04-F96E70B39C9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20" name="Freeform 8">
              <a:extLst>
                <a:ext uri="{FF2B5EF4-FFF2-40B4-BE49-F238E27FC236}">
                  <a16:creationId xmlns:a16="http://schemas.microsoft.com/office/drawing/2014/main" id="{6F07C9AF-B01F-48A3-9157-1888CDFFE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21" name="Freeform 9">
              <a:extLst>
                <a:ext uri="{FF2B5EF4-FFF2-40B4-BE49-F238E27FC236}">
                  <a16:creationId xmlns:a16="http://schemas.microsoft.com/office/drawing/2014/main" id="{72C839FC-8E15-497B-BD10-34C200F3DF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22" name="Freeform 10">
              <a:extLst>
                <a:ext uri="{FF2B5EF4-FFF2-40B4-BE49-F238E27FC236}">
                  <a16:creationId xmlns:a16="http://schemas.microsoft.com/office/drawing/2014/main" id="{9D0CFD7E-1E81-4648-8AD6-15FC74B858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23" name="Freeform 11">
              <a:extLst>
                <a:ext uri="{FF2B5EF4-FFF2-40B4-BE49-F238E27FC236}">
                  <a16:creationId xmlns:a16="http://schemas.microsoft.com/office/drawing/2014/main" id="{478197F3-7F5F-40B6-9E7E-2BBDEA0A1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24" name="Freeform 12">
              <a:extLst>
                <a:ext uri="{FF2B5EF4-FFF2-40B4-BE49-F238E27FC236}">
                  <a16:creationId xmlns:a16="http://schemas.microsoft.com/office/drawing/2014/main" id="{5DCDBD7F-F0A3-4620-B088-D7DE1BFA7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24625" name="Group 13">
            <a:extLst>
              <a:ext uri="{FF2B5EF4-FFF2-40B4-BE49-F238E27FC236}">
                <a16:creationId xmlns:a16="http://schemas.microsoft.com/office/drawing/2014/main" id="{854656DF-FFEA-4A57-9FE4-96DF3AB57163}"/>
              </a:ext>
            </a:extLst>
          </p:cNvPr>
          <p:cNvGrpSpPr>
            <a:grpSpLocks/>
          </p:cNvGrpSpPr>
          <p:nvPr/>
        </p:nvGrpSpPr>
        <p:grpSpPr bwMode="auto">
          <a:xfrm>
            <a:off x="8553450" y="4116388"/>
            <a:ext cx="914400" cy="666750"/>
            <a:chOff x="0" y="0"/>
            <a:chExt cx="576" cy="420"/>
          </a:xfrm>
        </p:grpSpPr>
        <p:sp>
          <p:nvSpPr>
            <p:cNvPr id="24626" name="AutoShape 14">
              <a:extLst>
                <a:ext uri="{FF2B5EF4-FFF2-40B4-BE49-F238E27FC236}">
                  <a16:creationId xmlns:a16="http://schemas.microsoft.com/office/drawing/2014/main" id="{D3C2FF71-E486-44E4-845D-6106DB9D514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27" name="Freeform 15">
              <a:extLst>
                <a:ext uri="{FF2B5EF4-FFF2-40B4-BE49-F238E27FC236}">
                  <a16:creationId xmlns:a16="http://schemas.microsoft.com/office/drawing/2014/main" id="{D1865D0C-8CAB-4175-BFA3-E71344835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28" name="Freeform 16">
              <a:extLst>
                <a:ext uri="{FF2B5EF4-FFF2-40B4-BE49-F238E27FC236}">
                  <a16:creationId xmlns:a16="http://schemas.microsoft.com/office/drawing/2014/main" id="{1C091C55-3BF2-4227-86DA-04603882F6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29" name="Freeform 17">
              <a:extLst>
                <a:ext uri="{FF2B5EF4-FFF2-40B4-BE49-F238E27FC236}">
                  <a16:creationId xmlns:a16="http://schemas.microsoft.com/office/drawing/2014/main" id="{296D9593-574B-4204-877C-3B15EDCD8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30" name="Freeform 18">
              <a:extLst>
                <a:ext uri="{FF2B5EF4-FFF2-40B4-BE49-F238E27FC236}">
                  <a16:creationId xmlns:a16="http://schemas.microsoft.com/office/drawing/2014/main" id="{7A3D9229-2661-45B3-BEF0-530ED1AA5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631" name="Freeform 19">
              <a:extLst>
                <a:ext uri="{FF2B5EF4-FFF2-40B4-BE49-F238E27FC236}">
                  <a16:creationId xmlns:a16="http://schemas.microsoft.com/office/drawing/2014/main" id="{E1F6309B-87DC-4E86-B1F8-C223AFCA74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sp>
        <p:nvSpPr>
          <p:cNvPr id="24632" name="Text Box 56">
            <a:extLst>
              <a:ext uri="{FF2B5EF4-FFF2-40B4-BE49-F238E27FC236}">
                <a16:creationId xmlns:a16="http://schemas.microsoft.com/office/drawing/2014/main" id="{7C74A3AE-F819-4A89-B567-CD41C821F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487" y="4518025"/>
            <a:ext cx="3095626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BridgeID: 0.0000-0000-0001</a:t>
            </a:r>
          </a:p>
        </p:txBody>
      </p:sp>
      <p:sp>
        <p:nvSpPr>
          <p:cNvPr id="24633" name="Text Box 60">
            <a:extLst>
              <a:ext uri="{FF2B5EF4-FFF2-40B4-BE49-F238E27FC236}">
                <a16:creationId xmlns:a16="http://schemas.microsoft.com/office/drawing/2014/main" id="{5859AE6D-0C1F-4BD5-9E5B-0324EB82B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6039" y="4135438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DP</a:t>
            </a:r>
          </a:p>
        </p:txBody>
      </p:sp>
      <p:sp>
        <p:nvSpPr>
          <p:cNvPr id="24634" name="Text Box 61">
            <a:extLst>
              <a:ext uri="{FF2B5EF4-FFF2-40B4-BE49-F238E27FC236}">
                <a16:creationId xmlns:a16="http://schemas.microsoft.com/office/drawing/2014/main" id="{AFD08497-A5A3-4983-B2C7-648D6B184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0" y="4062413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AP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403CD398-8D9F-4E37-B585-42D88BB38F4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06401" y="365126"/>
            <a:ext cx="10515600" cy="742949"/>
          </a:xfrm>
        </p:spPr>
        <p:txBody>
          <a:bodyPr/>
          <a:lstStyle/>
          <a:p>
            <a:r>
              <a:rPr lang="zh-CN" altLang="en-US" dirty="0"/>
              <a:t>通过端口</a:t>
            </a:r>
            <a:r>
              <a:rPr lang="en-US" altLang="zh-CN" dirty="0"/>
              <a:t>ID</a:t>
            </a:r>
            <a:r>
              <a:rPr lang="zh-CN" altLang="en-US" dirty="0"/>
              <a:t>决定端口角色</a:t>
            </a:r>
          </a:p>
        </p:txBody>
      </p:sp>
      <p:sp>
        <p:nvSpPr>
          <p:cNvPr id="26626" name="Line 3">
            <a:extLst>
              <a:ext uri="{FF2B5EF4-FFF2-40B4-BE49-F238E27FC236}">
                <a16:creationId xmlns:a16="http://schemas.microsoft.com/office/drawing/2014/main" id="{E272E922-196B-4847-8AEC-0B7F5015A8B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35639" y="2236788"/>
            <a:ext cx="1587" cy="1943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26627" name="Line 4">
            <a:extLst>
              <a:ext uri="{FF2B5EF4-FFF2-40B4-BE49-F238E27FC236}">
                <a16:creationId xmlns:a16="http://schemas.microsoft.com/office/drawing/2014/main" id="{FA61D344-FE40-4640-848A-E9C0E2DE50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8875" y="2165350"/>
            <a:ext cx="1588" cy="1943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26628" name="Group 5">
            <a:extLst>
              <a:ext uri="{FF2B5EF4-FFF2-40B4-BE49-F238E27FC236}">
                <a16:creationId xmlns:a16="http://schemas.microsoft.com/office/drawing/2014/main" id="{D34BAFB5-8FF0-4DA9-99B0-8F8DC380E666}"/>
              </a:ext>
            </a:extLst>
          </p:cNvPr>
          <p:cNvGrpSpPr>
            <a:grpSpLocks/>
          </p:cNvGrpSpPr>
          <p:nvPr/>
        </p:nvGrpSpPr>
        <p:grpSpPr bwMode="auto">
          <a:xfrm>
            <a:off x="5375275" y="1731963"/>
            <a:ext cx="1149350" cy="838200"/>
            <a:chOff x="0" y="0"/>
            <a:chExt cx="576" cy="420"/>
          </a:xfrm>
        </p:grpSpPr>
        <p:sp>
          <p:nvSpPr>
            <p:cNvPr id="26629" name="AutoShape 6">
              <a:extLst>
                <a:ext uri="{FF2B5EF4-FFF2-40B4-BE49-F238E27FC236}">
                  <a16:creationId xmlns:a16="http://schemas.microsoft.com/office/drawing/2014/main" id="{E0337141-E9C2-4BF3-8B8B-AD5514EBB4E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30" name="Freeform 7">
              <a:extLst>
                <a:ext uri="{FF2B5EF4-FFF2-40B4-BE49-F238E27FC236}">
                  <a16:creationId xmlns:a16="http://schemas.microsoft.com/office/drawing/2014/main" id="{E06A9B4D-BC2A-41F0-B558-901B4D7E0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31" name="Freeform 8">
              <a:extLst>
                <a:ext uri="{FF2B5EF4-FFF2-40B4-BE49-F238E27FC236}">
                  <a16:creationId xmlns:a16="http://schemas.microsoft.com/office/drawing/2014/main" id="{2F3661C0-EC29-47ED-8976-48990F3D90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32" name="Freeform 9">
              <a:extLst>
                <a:ext uri="{FF2B5EF4-FFF2-40B4-BE49-F238E27FC236}">
                  <a16:creationId xmlns:a16="http://schemas.microsoft.com/office/drawing/2014/main" id="{288245A1-4643-48FE-B349-BBE8BC022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33" name="Freeform 10">
              <a:extLst>
                <a:ext uri="{FF2B5EF4-FFF2-40B4-BE49-F238E27FC236}">
                  <a16:creationId xmlns:a16="http://schemas.microsoft.com/office/drawing/2014/main" id="{258213AC-33F8-4D82-BBA4-EBA82027C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34" name="Freeform 11">
              <a:extLst>
                <a:ext uri="{FF2B5EF4-FFF2-40B4-BE49-F238E27FC236}">
                  <a16:creationId xmlns:a16="http://schemas.microsoft.com/office/drawing/2014/main" id="{A9C4AA1C-FBC6-436F-B216-D97E7DD5FD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sp>
        <p:nvSpPr>
          <p:cNvPr id="26635" name="Text Box 12">
            <a:extLst>
              <a:ext uri="{FF2B5EF4-FFF2-40B4-BE49-F238E27FC236}">
                <a16:creationId xmlns:a16="http://schemas.microsoft.com/office/drawing/2014/main" id="{6B878A50-210D-475B-BFDE-78693D586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9" y="1449388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SWA</a:t>
            </a:r>
          </a:p>
        </p:txBody>
      </p:sp>
      <p:sp>
        <p:nvSpPr>
          <p:cNvPr id="26636" name="Text Box 13">
            <a:extLst>
              <a:ext uri="{FF2B5EF4-FFF2-40B4-BE49-F238E27FC236}">
                <a16:creationId xmlns:a16="http://schemas.microsoft.com/office/drawing/2014/main" id="{AC2F858B-EA79-408F-A1AC-BA4F5CDDD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1" y="4684713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SWB</a:t>
            </a:r>
          </a:p>
        </p:txBody>
      </p:sp>
      <p:sp>
        <p:nvSpPr>
          <p:cNvPr id="26637" name="Rectangle 15">
            <a:extLst>
              <a:ext uri="{FF2B5EF4-FFF2-40B4-BE49-F238E27FC236}">
                <a16:creationId xmlns:a16="http://schemas.microsoft.com/office/drawing/2014/main" id="{AA287C6C-3AC0-46C8-91C8-7A76C6FEF67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279650" y="5453064"/>
            <a:ext cx="7704138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zh-CN" altLang="en-US" sz="2000"/>
              <a:t>在根路径开销、指定桥</a:t>
            </a:r>
            <a:r>
              <a:rPr lang="en-US" altLang="zh-CN" sz="2000"/>
              <a:t>ID</a:t>
            </a:r>
            <a:r>
              <a:rPr lang="zh-CN" altLang="en-US" sz="2000"/>
              <a:t>都相同的情况下，所连指定端口</a:t>
            </a:r>
            <a:r>
              <a:rPr lang="en-US" altLang="zh-CN" sz="2000"/>
              <a:t>ID</a:t>
            </a:r>
            <a:r>
              <a:rPr lang="zh-CN" altLang="en-US" sz="2000"/>
              <a:t>小的端口为根端口</a:t>
            </a:r>
          </a:p>
        </p:txBody>
      </p:sp>
      <p:sp>
        <p:nvSpPr>
          <p:cNvPr id="26638" name="Text Box 16">
            <a:extLst>
              <a:ext uri="{FF2B5EF4-FFF2-40B4-BE49-F238E27FC236}">
                <a16:creationId xmlns:a16="http://schemas.microsoft.com/office/drawing/2014/main" id="{2C9756E3-64F7-459C-A127-069D548BE6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26" y="1947863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Root</a:t>
            </a:r>
          </a:p>
        </p:txBody>
      </p:sp>
      <p:sp>
        <p:nvSpPr>
          <p:cNvPr id="26639" name="Text Box 17">
            <a:extLst>
              <a:ext uri="{FF2B5EF4-FFF2-40B4-BE49-F238E27FC236}">
                <a16:creationId xmlns:a16="http://schemas.microsoft.com/office/drawing/2014/main" id="{AE6F3206-071F-40D3-BEFA-97552F028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9" y="2379663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G0/1</a:t>
            </a:r>
          </a:p>
        </p:txBody>
      </p:sp>
      <p:sp>
        <p:nvSpPr>
          <p:cNvPr id="26640" name="Text Box 18">
            <a:extLst>
              <a:ext uri="{FF2B5EF4-FFF2-40B4-BE49-F238E27FC236}">
                <a16:creationId xmlns:a16="http://schemas.microsoft.com/office/drawing/2014/main" id="{EFBBC4FB-75CE-4BF0-8F37-CA916E18A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025" y="2379663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G0/2</a:t>
            </a:r>
          </a:p>
        </p:txBody>
      </p:sp>
      <p:sp>
        <p:nvSpPr>
          <p:cNvPr id="26641" name="AutoShape 22">
            <a:extLst>
              <a:ext uri="{FF2B5EF4-FFF2-40B4-BE49-F238E27FC236}">
                <a16:creationId xmlns:a16="http://schemas.microsoft.com/office/drawing/2014/main" id="{E6382E57-D5D4-4A00-901B-D59A2B4A151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676650"/>
            <a:ext cx="285750" cy="287338"/>
          </a:xfrm>
          <a:custGeom>
            <a:avLst/>
            <a:gdLst>
              <a:gd name="T0" fmla="*/ 0 w 21600"/>
              <a:gd name="T1" fmla="*/ 10800 h 21600"/>
              <a:gd name="T2" fmla="*/ 10800 w 21600"/>
              <a:gd name="T3" fmla="*/ 0 h 21600"/>
              <a:gd name="T4" fmla="*/ 21600 w 21600"/>
              <a:gd name="T5" fmla="*/ 10800 h 21600"/>
              <a:gd name="T6" fmla="*/ 10800 w 21600"/>
              <a:gd name="T7" fmla="*/ 21600 h 21600"/>
              <a:gd name="T8" fmla="*/ 0 w 21600"/>
              <a:gd name="T9" fmla="*/ 10800 h 21600"/>
              <a:gd name="T10" fmla="*/ 17401 w 21600"/>
              <a:gd name="T11" fmla="*/ 15493 h 21600"/>
              <a:gd name="T12" fmla="*/ 18900 w 21600"/>
              <a:gd name="T13" fmla="*/ 10800 h 21600"/>
              <a:gd name="T14" fmla="*/ 10800 w 21600"/>
              <a:gd name="T15" fmla="*/ 2700 h 21600"/>
              <a:gd name="T16" fmla="*/ 6106 w 21600"/>
              <a:gd name="T17" fmla="*/ 4198 h 21600"/>
              <a:gd name="T18" fmla="*/ 4198 w 21600"/>
              <a:gd name="T19" fmla="*/ 6106 h 21600"/>
              <a:gd name="T20" fmla="*/ 2700 w 21600"/>
              <a:gd name="T21" fmla="*/ 10799 h 21600"/>
              <a:gd name="T22" fmla="*/ 10800 w 21600"/>
              <a:gd name="T23" fmla="*/ 18900 h 21600"/>
              <a:gd name="T24" fmla="*/ 15493 w 21600"/>
              <a:gd name="T25" fmla="*/ 1740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401" y="15493"/>
                </a:moveTo>
                <a:cubicBezTo>
                  <a:pt x="18376" y="14122"/>
                  <a:pt x="18900" y="12482"/>
                  <a:pt x="18900" y="10800"/>
                </a:cubicBezTo>
                <a:cubicBezTo>
                  <a:pt x="18900" y="6326"/>
                  <a:pt x="15273" y="2700"/>
                  <a:pt x="10800" y="2700"/>
                </a:cubicBezTo>
                <a:cubicBezTo>
                  <a:pt x="9117" y="2699"/>
                  <a:pt x="7477" y="3223"/>
                  <a:pt x="6106" y="4198"/>
                </a:cubicBezTo>
                <a:close/>
                <a:moveTo>
                  <a:pt x="4198" y="6106"/>
                </a:moveTo>
                <a:cubicBezTo>
                  <a:pt x="3223" y="7477"/>
                  <a:pt x="2700" y="9117"/>
                  <a:pt x="2700" y="10799"/>
                </a:cubicBezTo>
                <a:cubicBezTo>
                  <a:pt x="2700" y="15273"/>
                  <a:pt x="6326" y="18900"/>
                  <a:pt x="10800" y="18900"/>
                </a:cubicBezTo>
                <a:cubicBezTo>
                  <a:pt x="12482" y="18900"/>
                  <a:pt x="14122" y="18376"/>
                  <a:pt x="15493" y="1740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6642" name="Text Box 23">
            <a:extLst>
              <a:ext uri="{FF2B5EF4-FFF2-40B4-BE49-F238E27FC236}">
                <a16:creationId xmlns:a16="http://schemas.microsoft.com/office/drawing/2014/main" id="{1E596502-7762-4C56-B39E-ABC817A738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9" y="3771900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AP</a:t>
            </a:r>
          </a:p>
        </p:txBody>
      </p:sp>
      <p:sp>
        <p:nvSpPr>
          <p:cNvPr id="26643" name="Text Box 24">
            <a:extLst>
              <a:ext uri="{FF2B5EF4-FFF2-40B4-BE49-F238E27FC236}">
                <a16:creationId xmlns:a16="http://schemas.microsoft.com/office/drawing/2014/main" id="{62370710-7331-4DCA-AD67-F6F762360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4" y="2955925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Cost=10</a:t>
            </a:r>
          </a:p>
        </p:txBody>
      </p:sp>
      <p:sp>
        <p:nvSpPr>
          <p:cNvPr id="26644" name="Text Box 25">
            <a:extLst>
              <a:ext uri="{FF2B5EF4-FFF2-40B4-BE49-F238E27FC236}">
                <a16:creationId xmlns:a16="http://schemas.microsoft.com/office/drawing/2014/main" id="{F6D95DEA-780F-4E98-9BD3-77C0DD3DD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1" y="2955925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Cost=10</a:t>
            </a:r>
          </a:p>
        </p:txBody>
      </p:sp>
      <p:sp>
        <p:nvSpPr>
          <p:cNvPr id="26645" name="Text Box 28">
            <a:extLst>
              <a:ext uri="{FF2B5EF4-FFF2-40B4-BE49-F238E27FC236}">
                <a16:creationId xmlns:a16="http://schemas.microsoft.com/office/drawing/2014/main" id="{C7F21649-FA06-4308-8A75-2910A20D2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375" y="3748088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RP</a:t>
            </a:r>
          </a:p>
        </p:txBody>
      </p:sp>
      <p:sp>
        <p:nvSpPr>
          <p:cNvPr id="26646" name="Text Box 54">
            <a:extLst>
              <a:ext uri="{FF2B5EF4-FFF2-40B4-BE49-F238E27FC236}">
                <a16:creationId xmlns:a16="http://schemas.microsoft.com/office/drawing/2014/main" id="{8763B9AD-E552-4B14-B19F-811BB9EEA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538" y="1587500"/>
            <a:ext cx="3097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BridgeID: 0.0000-0000-0001</a:t>
            </a:r>
          </a:p>
        </p:txBody>
      </p:sp>
      <p:grpSp>
        <p:nvGrpSpPr>
          <p:cNvPr id="26647" name="Group 56">
            <a:extLst>
              <a:ext uri="{FF2B5EF4-FFF2-40B4-BE49-F238E27FC236}">
                <a16:creationId xmlns:a16="http://schemas.microsoft.com/office/drawing/2014/main" id="{9A7A99A8-F78B-4ABE-9797-ECF16BBDE5A9}"/>
              </a:ext>
            </a:extLst>
          </p:cNvPr>
          <p:cNvGrpSpPr>
            <a:grpSpLocks/>
          </p:cNvGrpSpPr>
          <p:nvPr/>
        </p:nvGrpSpPr>
        <p:grpSpPr bwMode="auto">
          <a:xfrm>
            <a:off x="5375275" y="3846513"/>
            <a:ext cx="1149350" cy="838200"/>
            <a:chOff x="0" y="0"/>
            <a:chExt cx="576" cy="420"/>
          </a:xfrm>
        </p:grpSpPr>
        <p:sp>
          <p:nvSpPr>
            <p:cNvPr id="26648" name="AutoShape 57">
              <a:extLst>
                <a:ext uri="{FF2B5EF4-FFF2-40B4-BE49-F238E27FC236}">
                  <a16:creationId xmlns:a16="http://schemas.microsoft.com/office/drawing/2014/main" id="{9CEE5885-B617-4D84-A36C-BAB38E87710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49" name="Freeform 58">
              <a:extLst>
                <a:ext uri="{FF2B5EF4-FFF2-40B4-BE49-F238E27FC236}">
                  <a16:creationId xmlns:a16="http://schemas.microsoft.com/office/drawing/2014/main" id="{8E24BC5C-12F5-4788-BE72-53FD7D465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50" name="Freeform 59">
              <a:extLst>
                <a:ext uri="{FF2B5EF4-FFF2-40B4-BE49-F238E27FC236}">
                  <a16:creationId xmlns:a16="http://schemas.microsoft.com/office/drawing/2014/main" id="{673FA610-59A0-4EBC-BC07-09AC8B646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51" name="Freeform 60">
              <a:extLst>
                <a:ext uri="{FF2B5EF4-FFF2-40B4-BE49-F238E27FC236}">
                  <a16:creationId xmlns:a16="http://schemas.microsoft.com/office/drawing/2014/main" id="{08CF7224-F4A7-4E6E-9B30-47024AD5A8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52" name="Freeform 61">
              <a:extLst>
                <a:ext uri="{FF2B5EF4-FFF2-40B4-BE49-F238E27FC236}">
                  <a16:creationId xmlns:a16="http://schemas.microsoft.com/office/drawing/2014/main" id="{75A9CA92-BD45-438C-A0FF-C0F8B346FE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653" name="Freeform 62">
              <a:extLst>
                <a:ext uri="{FF2B5EF4-FFF2-40B4-BE49-F238E27FC236}">
                  <a16:creationId xmlns:a16="http://schemas.microsoft.com/office/drawing/2014/main" id="{116524A4-D41D-4D3C-AF13-577B6170F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灯片编号占位符 3">
            <a:extLst>
              <a:ext uri="{FF2B5EF4-FFF2-40B4-BE49-F238E27FC236}">
                <a16:creationId xmlns:a16="http://schemas.microsoft.com/office/drawing/2014/main" id="{F6DDBBD1-A4C5-4ACB-9375-674F88CD882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E953A192-9328-4EFA-8760-77BF5F293B94}" type="slidenum">
              <a:rPr lang="zh-CN" altLang="en-US" sz="1400">
                <a:solidFill>
                  <a:schemeClr val="bg1"/>
                </a:solidFill>
              </a:rPr>
              <a:pPr algn="r"/>
              <a:t>14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BDCE55C2-AB4C-4E62-950F-F3857A2B3B3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sz="2800"/>
              <a:t>STP初始化收敛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D2EC385-B2A0-432F-835C-21D6297E35D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CN" altLang="en-US"/>
              <a:t>选择根网桥</a:t>
            </a:r>
          </a:p>
          <a:p>
            <a:pPr eaLnBrk="1" hangingPunct="1"/>
            <a:r>
              <a:rPr lang="zh-CN" altLang="en-US"/>
              <a:t>在非根网桥上选择根端口</a:t>
            </a:r>
          </a:p>
          <a:p>
            <a:pPr eaLnBrk="1" hangingPunct="1"/>
            <a:r>
              <a:rPr lang="zh-CN" altLang="en-US"/>
              <a:t>在每一个网段上选择一个指定端口</a:t>
            </a:r>
          </a:p>
          <a:p>
            <a:pPr eaLnBrk="1" hangingPunct="1"/>
            <a:r>
              <a:rPr lang="zh-CN" altLang="en-US"/>
              <a:t>阻塞剩余端口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灯片编号占位符 3">
            <a:extLst>
              <a:ext uri="{FF2B5EF4-FFF2-40B4-BE49-F238E27FC236}">
                <a16:creationId xmlns:a16="http://schemas.microsoft.com/office/drawing/2014/main" id="{EBF22195-78BA-426F-A38E-A2BB01D6766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6BFECDFE-8702-419D-B2C1-344BE57F5BD7}" type="slidenum">
              <a:rPr lang="zh-CN" altLang="en-US" sz="1400">
                <a:solidFill>
                  <a:schemeClr val="bg1"/>
                </a:solidFill>
              </a:rPr>
              <a:pPr algn="r"/>
              <a:t>15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8B589D42-0820-4392-A9A6-C809EDA5C51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sz="2800"/>
              <a:t>3、BPDU报文结构</a:t>
            </a:r>
          </a:p>
        </p:txBody>
      </p:sp>
      <p:grpSp>
        <p:nvGrpSpPr>
          <p:cNvPr id="29700" name="Group 3">
            <a:extLst>
              <a:ext uri="{FF2B5EF4-FFF2-40B4-BE49-F238E27FC236}">
                <a16:creationId xmlns:a16="http://schemas.microsoft.com/office/drawing/2014/main" id="{176B8406-2B50-4BA2-9555-6AD18DCDBD8B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1870076"/>
            <a:ext cx="2965450" cy="442913"/>
            <a:chOff x="0" y="0"/>
            <a:chExt cx="1868" cy="279"/>
          </a:xfrm>
        </p:grpSpPr>
        <p:sp>
          <p:nvSpPr>
            <p:cNvPr id="2" name="Line 4">
              <a:extLst>
                <a:ext uri="{FF2B5EF4-FFF2-40B4-BE49-F238E27FC236}">
                  <a16:creationId xmlns:a16="http://schemas.microsoft.com/office/drawing/2014/main" id="{8801A33A-E700-4293-A26F-ABAF9CF115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0"/>
              <a:ext cx="380" cy="146"/>
            </a:xfrm>
            <a:prstGeom prst="line">
              <a:avLst/>
            </a:prstGeom>
            <a:noFill/>
            <a:ln w="25400">
              <a:solidFill>
                <a:srgbClr val="66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701" name="Line 5">
              <a:extLst>
                <a:ext uri="{FF2B5EF4-FFF2-40B4-BE49-F238E27FC236}">
                  <a16:creationId xmlns:a16="http://schemas.microsoft.com/office/drawing/2014/main" id="{A95EB65C-3876-48D9-9CB8-7D0ECCCE4A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0" y="0"/>
              <a:ext cx="188" cy="279"/>
            </a:xfrm>
            <a:prstGeom prst="line">
              <a:avLst/>
            </a:prstGeom>
            <a:noFill/>
            <a:ln w="25400">
              <a:solidFill>
                <a:srgbClr val="66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aphicFrame>
        <p:nvGraphicFramePr>
          <p:cNvPr id="29703" name="表格 29702">
            <a:extLst>
              <a:ext uri="{FF2B5EF4-FFF2-40B4-BE49-F238E27FC236}">
                <a16:creationId xmlns:a16="http://schemas.microsoft.com/office/drawing/2014/main" id="{C95B0058-8957-4A5A-A4C5-CE00C5D5A66C}"/>
              </a:ext>
            </a:extLst>
          </p:cNvPr>
          <p:cNvGraphicFramePr/>
          <p:nvPr/>
        </p:nvGraphicFramePr>
        <p:xfrm>
          <a:off x="7162801" y="2033589"/>
          <a:ext cx="2225675" cy="4406901"/>
        </p:xfrm>
        <a:graphic>
          <a:graphicData uri="http://schemas.openxmlformats.org/drawingml/2006/table">
            <a:tbl>
              <a:tblPr/>
              <a:tblGrid>
                <a:gridCol w="1420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4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328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>
                          <a:solidFill>
                            <a:schemeClr val="bg1"/>
                          </a:solidFill>
                          <a:ea typeface="Times New Roman" panose="02020603050405020304" pitchFamily="2" charset="0"/>
                        </a:rPr>
                        <a:t>项目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alpha val="10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>
                          <a:solidFill>
                            <a:schemeClr val="bg1"/>
                          </a:solidFill>
                        </a:rPr>
                        <a:t>字节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alpha val="10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28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>
                          <a:ea typeface="Times New Roman" panose="02020603050405020304" pitchFamily="2" charset="0"/>
                        </a:rPr>
                        <a:t>协议ID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2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599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/>
                        <a:t>版本号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1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599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/>
                        <a:t>报文类型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1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774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/>
                        <a:t>标记域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1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74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根网桥</a:t>
                      </a:r>
                      <a:r>
                        <a:rPr lang="zh-CN" altLang="en-US" sz="1600" dirty="0">
                          <a:ea typeface="Times New Roman" panose="02020603050405020304" pitchFamily="2" charset="0"/>
                        </a:rPr>
                        <a:t>ID</a:t>
                      </a:r>
                      <a:endParaRPr lang="zh-CN" altLang="en-US" sz="1600" dirty="0"/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8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774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/>
                        <a:t>根路径成本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4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599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发送网桥</a:t>
                      </a:r>
                      <a:r>
                        <a:rPr lang="zh-CN" altLang="en-US" sz="1600" dirty="0">
                          <a:ea typeface="Times New Roman" panose="02020603050405020304" pitchFamily="2" charset="0"/>
                        </a:rPr>
                        <a:t>ID</a:t>
                      </a:r>
                      <a:endParaRPr lang="zh-CN" altLang="en-US" sz="1600" dirty="0"/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8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328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端口</a:t>
                      </a:r>
                      <a:r>
                        <a:rPr lang="zh-CN" altLang="en-US" sz="1600" dirty="0">
                          <a:ea typeface="Times New Roman" panose="02020603050405020304" pitchFamily="2" charset="0"/>
                        </a:rPr>
                        <a:t>ID</a:t>
                      </a:r>
                      <a:endParaRPr lang="zh-CN" altLang="en-US" sz="1600" dirty="0"/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2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774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/>
                        <a:t>报文老化时间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2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9774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/>
                        <a:t>最大老化时间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2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774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/>
                        <a:t>访问时间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2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476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/>
                        <a:t>转发延迟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eaLnBrk="1" hangingPunct="1">
                        <a:spcBef>
                          <a:spcPct val="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1600" dirty="0"/>
                        <a:t>2</a:t>
                      </a:r>
                    </a:p>
                  </a:txBody>
                  <a:tcPr marT="45727" marB="45727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BE4D9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9747" name="Rectangle 50">
            <a:extLst>
              <a:ext uri="{FF2B5EF4-FFF2-40B4-BE49-F238E27FC236}">
                <a16:creationId xmlns:a16="http://schemas.microsoft.com/office/drawing/2014/main" id="{B2500D78-5DB5-43C7-AFA2-33AFC606A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6464" y="4064001"/>
            <a:ext cx="16843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2000" b="1"/>
              <a:t>L/T：</a:t>
            </a:r>
            <a:r>
              <a:rPr lang="zh-CN" altLang="en-US" sz="1600"/>
              <a:t>帧长</a:t>
            </a:r>
          </a:p>
        </p:txBody>
      </p:sp>
      <p:sp>
        <p:nvSpPr>
          <p:cNvPr id="29748" name="Rectangle 51">
            <a:extLst>
              <a:ext uri="{FF2B5EF4-FFF2-40B4-BE49-F238E27FC236}">
                <a16:creationId xmlns:a16="http://schemas.microsoft.com/office/drawing/2014/main" id="{D2DABA60-4E60-46C1-A5C6-AC4B053DC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7413" y="4594225"/>
            <a:ext cx="472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2000" b="1"/>
              <a:t>LLC Header</a:t>
            </a:r>
            <a:r>
              <a:rPr lang="zh-CN" altLang="en-US" b="1"/>
              <a:t> ：</a:t>
            </a:r>
            <a:r>
              <a:rPr lang="zh-CN" altLang="en-US" sz="1600"/>
              <a:t>BPDU帧固定的链路头。值为：0x424203</a:t>
            </a:r>
          </a:p>
        </p:txBody>
      </p:sp>
      <p:sp>
        <p:nvSpPr>
          <p:cNvPr id="29749" name="Rectangle 52">
            <a:extLst>
              <a:ext uri="{FF2B5EF4-FFF2-40B4-BE49-F238E27FC236}">
                <a16:creationId xmlns:a16="http://schemas.microsoft.com/office/drawing/2014/main" id="{A8364CAA-85F5-4AD3-A31D-02EEF0C2D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7414" y="5292726"/>
            <a:ext cx="2973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lvl="1"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zh-CN" altLang="en-US" sz="2000" b="1"/>
              <a:t>Payload ：</a:t>
            </a:r>
            <a:r>
              <a:rPr lang="zh-CN" altLang="en-US" b="1"/>
              <a:t> </a:t>
            </a:r>
            <a:r>
              <a:rPr lang="zh-CN" altLang="en-US" sz="1600"/>
              <a:t>BPDU数据</a:t>
            </a:r>
          </a:p>
        </p:txBody>
      </p:sp>
      <p:grpSp>
        <p:nvGrpSpPr>
          <p:cNvPr id="29750" name="Group 53">
            <a:extLst>
              <a:ext uri="{FF2B5EF4-FFF2-40B4-BE49-F238E27FC236}">
                <a16:creationId xmlns:a16="http://schemas.microsoft.com/office/drawing/2014/main" id="{336CA1CC-4040-4D35-A012-918BE0F9C0B1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1412876"/>
            <a:ext cx="6902450" cy="436563"/>
            <a:chOff x="0" y="0"/>
            <a:chExt cx="4348" cy="275"/>
          </a:xfrm>
        </p:grpSpPr>
        <p:grpSp>
          <p:nvGrpSpPr>
            <p:cNvPr id="3" name="Group 54">
              <a:extLst>
                <a:ext uri="{FF2B5EF4-FFF2-40B4-BE49-F238E27FC236}">
                  <a16:creationId xmlns:a16="http://schemas.microsoft.com/office/drawing/2014/main" id="{E16B5A60-5DB1-4E61-BB17-A74EB9833F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3"/>
              <a:ext cx="626" cy="272"/>
              <a:chOff x="0" y="0"/>
              <a:chExt cx="626" cy="272"/>
            </a:xfrm>
          </p:grpSpPr>
          <p:grpSp>
            <p:nvGrpSpPr>
              <p:cNvPr id="29751" name="Group 55">
                <a:extLst>
                  <a:ext uri="{FF2B5EF4-FFF2-40B4-BE49-F238E27FC236}">
                    <a16:creationId xmlns:a16="http://schemas.microsoft.com/office/drawing/2014/main" id="{6E5056EE-6A9F-4846-81AA-982065CF5FF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626" cy="272"/>
                <a:chOff x="0" y="0"/>
                <a:chExt cx="2508" cy="1004"/>
              </a:xfrm>
            </p:grpSpPr>
            <p:sp>
              <p:nvSpPr>
                <p:cNvPr id="29752" name="Rectangle 56">
                  <a:extLst>
                    <a:ext uri="{FF2B5EF4-FFF2-40B4-BE49-F238E27FC236}">
                      <a16:creationId xmlns:a16="http://schemas.microsoft.com/office/drawing/2014/main" id="{BC8A0377-127B-49FB-8C4B-76C0906932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" y="8"/>
                  <a:ext cx="2468" cy="98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53" name="Rectangle 57">
                  <a:extLst>
                    <a:ext uri="{FF2B5EF4-FFF2-40B4-BE49-F238E27FC236}">
                      <a16:creationId xmlns:a16="http://schemas.microsoft.com/office/drawing/2014/main" id="{6A85DFE2-58AE-4E24-A46A-632C8DEE6B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" y="0"/>
                  <a:ext cx="148" cy="1000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54" name="Rectangle 58">
                  <a:extLst>
                    <a:ext uri="{FF2B5EF4-FFF2-40B4-BE49-F238E27FC236}">
                      <a16:creationId xmlns:a16="http://schemas.microsoft.com/office/drawing/2014/main" id="{1504825D-A589-48B4-B08A-3968CA1085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6" y="0"/>
                  <a:ext cx="140" cy="1000"/>
                </a:xfrm>
                <a:prstGeom prst="rect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rgbClr val="43434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55" name="AutoShape 59">
                  <a:extLst>
                    <a:ext uri="{FF2B5EF4-FFF2-40B4-BE49-F238E27FC236}">
                      <a16:creationId xmlns:a16="http://schemas.microsoft.com/office/drawing/2014/main" id="{8B8B8880-9052-41B6-8349-4DA33896BA5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" y="0"/>
                  <a:ext cx="2484" cy="141"/>
                </a:xfrm>
                <a:custGeom>
                  <a:avLst/>
                  <a:gdLst>
                    <a:gd name="T0" fmla="*/ 0 w 21600"/>
                    <a:gd name="T1" fmla="*/ 0 h 21600"/>
                    <a:gd name="T2" fmla="*/ 1496 w 21600"/>
                    <a:gd name="T3" fmla="*/ 21600 h 21600"/>
                    <a:gd name="T4" fmla="*/ 20104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496" y="21600"/>
                      </a:lnTo>
                      <a:lnTo>
                        <a:pt x="20104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DDDDD"/>
                    </a:gs>
                    <a:gs pos="100000">
                      <a:srgbClr val="FFFFFF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56" name="AutoShape 60">
                  <a:extLst>
                    <a:ext uri="{FF2B5EF4-FFF2-40B4-BE49-F238E27FC236}">
                      <a16:creationId xmlns:a16="http://schemas.microsoft.com/office/drawing/2014/main" id="{168A86CB-58FF-4B48-A974-533A6BCA79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0" y="893"/>
                  <a:ext cx="250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1489 w 21600"/>
                    <a:gd name="T3" fmla="*/ 21600 h 21600"/>
                    <a:gd name="T4" fmla="*/ 20111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489" y="21600"/>
                      </a:lnTo>
                      <a:lnTo>
                        <a:pt x="20111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rgbClr val="42424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</p:grpSp>
          <p:sp>
            <p:nvSpPr>
              <p:cNvPr id="4" name="Text Box 61">
                <a:extLst>
                  <a:ext uri="{FF2B5EF4-FFF2-40B4-BE49-F238E27FC236}">
                    <a16:creationId xmlns:a16="http://schemas.microsoft.com/office/drawing/2014/main" id="{82EB4CE3-72F7-4346-B876-4BA65FB523E6}"/>
                  </a:ext>
                </a:extLst>
              </p:cNvPr>
              <p:cNvSpPr txBox="1"/>
              <p:nvPr/>
            </p:nvSpPr>
            <p:spPr>
              <a:xfrm>
                <a:off x="78" y="55"/>
                <a:ext cx="390" cy="2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zh-CN" altLang="en-US" sz="1600" b="1" noProof="1">
                    <a:solidFill>
                      <a:srgbClr val="800080"/>
                    </a:solidFill>
                    <a:cs typeface="+mn-ea"/>
                  </a:rPr>
                  <a:t>DMA</a:t>
                </a:r>
                <a:endParaRPr lang="zh-CN" altLang="en-US" sz="1600" b="1" noProof="1">
                  <a:solidFill>
                    <a:srgbClr val="800080"/>
                  </a:solidFill>
                </a:endParaRPr>
              </a:p>
            </p:txBody>
          </p:sp>
        </p:grpSp>
        <p:grpSp>
          <p:nvGrpSpPr>
            <p:cNvPr id="29758" name="Group 62">
              <a:extLst>
                <a:ext uri="{FF2B5EF4-FFF2-40B4-BE49-F238E27FC236}">
                  <a16:creationId xmlns:a16="http://schemas.microsoft.com/office/drawing/2014/main" id="{2DB1BD24-5AE1-4364-A3B9-A8B9C3EB5D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88" y="3"/>
              <a:ext cx="862" cy="272"/>
              <a:chOff x="0" y="0"/>
              <a:chExt cx="862" cy="272"/>
            </a:xfrm>
          </p:grpSpPr>
          <p:grpSp>
            <p:nvGrpSpPr>
              <p:cNvPr id="29759" name="Group 63">
                <a:extLst>
                  <a:ext uri="{FF2B5EF4-FFF2-40B4-BE49-F238E27FC236}">
                    <a16:creationId xmlns:a16="http://schemas.microsoft.com/office/drawing/2014/main" id="{AA786D76-9619-4735-8D16-ADEFAC36853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862" cy="272"/>
                <a:chOff x="0" y="0"/>
                <a:chExt cx="927" cy="576"/>
              </a:xfrm>
            </p:grpSpPr>
            <p:sp>
              <p:nvSpPr>
                <p:cNvPr id="29760" name="Rectangle 64">
                  <a:extLst>
                    <a:ext uri="{FF2B5EF4-FFF2-40B4-BE49-F238E27FC236}">
                      <a16:creationId xmlns:a16="http://schemas.microsoft.com/office/drawing/2014/main" id="{C9E8D653-2D5F-470E-B47C-DA4022E407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" y="43"/>
                  <a:ext cx="915" cy="493"/>
                </a:xfrm>
                <a:prstGeom prst="rect">
                  <a:avLst/>
                </a:prstGeom>
                <a:gradFill rotWithShape="0">
                  <a:gsLst>
                    <a:gs pos="0">
                      <a:srgbClr val="8DB2DF"/>
                    </a:gs>
                    <a:gs pos="100000">
                      <a:srgbClr val="91B4E0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61" name="Rectangle 65">
                  <a:extLst>
                    <a:ext uri="{FF2B5EF4-FFF2-40B4-BE49-F238E27FC236}">
                      <a16:creationId xmlns:a16="http://schemas.microsoft.com/office/drawing/2014/main" id="{926A686F-D64C-48F9-B8C5-D440A4FE13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2" cy="573"/>
                </a:xfrm>
                <a:prstGeom prst="rect">
                  <a:avLst/>
                </a:prstGeom>
                <a:gradFill rotWithShape="0">
                  <a:gsLst>
                    <a:gs pos="0">
                      <a:srgbClr val="E7EFF8"/>
                    </a:gs>
                    <a:gs pos="100000">
                      <a:srgbClr val="8DB2D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62" name="Rectangle 66">
                  <a:extLst>
                    <a:ext uri="{FF2B5EF4-FFF2-40B4-BE49-F238E27FC236}">
                      <a16:creationId xmlns:a16="http://schemas.microsoft.com/office/drawing/2014/main" id="{56B66D73-0D3B-49EF-B3C2-12F72BEDAA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0"/>
                  <a:ext cx="63" cy="573"/>
                </a:xfrm>
                <a:prstGeom prst="rect">
                  <a:avLst/>
                </a:prstGeom>
                <a:gradFill rotWithShape="0">
                  <a:gsLst>
                    <a:gs pos="0">
                      <a:srgbClr val="8DB2DF"/>
                    </a:gs>
                    <a:gs pos="100000">
                      <a:srgbClr val="415267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63" name="AutoShape 67">
                  <a:extLst>
                    <a:ext uri="{FF2B5EF4-FFF2-40B4-BE49-F238E27FC236}">
                      <a16:creationId xmlns:a16="http://schemas.microsoft.com/office/drawing/2014/main" id="{95A71EAD-1234-445D-8087-1E4A09687B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927" cy="48"/>
                </a:xfrm>
                <a:custGeom>
                  <a:avLst/>
                  <a:gdLst>
                    <a:gd name="T0" fmla="*/ 0 w 21600"/>
                    <a:gd name="T1" fmla="*/ 0 h 21600"/>
                    <a:gd name="T2" fmla="*/ 1545 w 21600"/>
                    <a:gd name="T3" fmla="*/ 21600 h 21600"/>
                    <a:gd name="T4" fmla="*/ 20055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545" y="21600"/>
                      </a:lnTo>
                      <a:lnTo>
                        <a:pt x="20055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2F6FB"/>
                    </a:gs>
                    <a:gs pos="100000">
                      <a:srgbClr val="8DB2DF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64" name="AutoShape 68">
                  <a:extLst>
                    <a:ext uri="{FF2B5EF4-FFF2-40B4-BE49-F238E27FC236}">
                      <a16:creationId xmlns:a16="http://schemas.microsoft.com/office/drawing/2014/main" id="{FC5ACD19-0870-4FD2-AF68-6C439E1AE8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0" y="528"/>
                  <a:ext cx="922" cy="48"/>
                </a:xfrm>
                <a:custGeom>
                  <a:avLst/>
                  <a:gdLst>
                    <a:gd name="T0" fmla="*/ 0 w 21600"/>
                    <a:gd name="T1" fmla="*/ 0 h 21600"/>
                    <a:gd name="T2" fmla="*/ 1030 w 21600"/>
                    <a:gd name="T3" fmla="*/ 21600 h 21600"/>
                    <a:gd name="T4" fmla="*/ 20570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30" y="21600"/>
                      </a:lnTo>
                      <a:lnTo>
                        <a:pt x="2057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8DB2DF"/>
                    </a:gs>
                    <a:gs pos="100000">
                      <a:srgbClr val="3C4C5F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</p:grpSp>
          <p:sp>
            <p:nvSpPr>
              <p:cNvPr id="5" name="Text Box 69">
                <a:extLst>
                  <a:ext uri="{FF2B5EF4-FFF2-40B4-BE49-F238E27FC236}">
                    <a16:creationId xmlns:a16="http://schemas.microsoft.com/office/drawing/2014/main" id="{AD1C0822-07E1-43D6-BF37-57EEA3258675}"/>
                  </a:ext>
                </a:extLst>
              </p:cNvPr>
              <p:cNvSpPr txBox="1"/>
              <p:nvPr/>
            </p:nvSpPr>
            <p:spPr>
              <a:xfrm>
                <a:off x="96" y="55"/>
                <a:ext cx="713" cy="2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zh-CN" altLang="en-US" sz="1600" b="1" noProof="1">
                    <a:solidFill>
                      <a:srgbClr val="800080"/>
                    </a:solidFill>
                    <a:cs typeface="+mn-ea"/>
                  </a:rPr>
                  <a:t>LLC Header</a:t>
                </a:r>
                <a:endParaRPr lang="zh-CN" altLang="en-US" sz="1600" b="1" noProof="1">
                  <a:solidFill>
                    <a:srgbClr val="800080"/>
                  </a:solidFill>
                </a:endParaRPr>
              </a:p>
            </p:txBody>
          </p:sp>
        </p:grpSp>
        <p:grpSp>
          <p:nvGrpSpPr>
            <p:cNvPr id="29766" name="Group 70">
              <a:extLst>
                <a:ext uri="{FF2B5EF4-FFF2-40B4-BE49-F238E27FC236}">
                  <a16:creationId xmlns:a16="http://schemas.microsoft.com/office/drawing/2014/main" id="{15BADE32-E13E-45A4-8422-2A4C9845BA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0" y="3"/>
              <a:ext cx="590" cy="272"/>
              <a:chOff x="0" y="0"/>
              <a:chExt cx="590" cy="272"/>
            </a:xfrm>
          </p:grpSpPr>
          <p:grpSp>
            <p:nvGrpSpPr>
              <p:cNvPr id="29767" name="Group 71">
                <a:extLst>
                  <a:ext uri="{FF2B5EF4-FFF2-40B4-BE49-F238E27FC236}">
                    <a16:creationId xmlns:a16="http://schemas.microsoft.com/office/drawing/2014/main" id="{A3D9A5A7-615B-4309-A8A4-6D88CB2AF2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590" cy="272"/>
                <a:chOff x="0" y="0"/>
                <a:chExt cx="2508" cy="1004"/>
              </a:xfrm>
            </p:grpSpPr>
            <p:sp>
              <p:nvSpPr>
                <p:cNvPr id="29768" name="Rectangle 72">
                  <a:extLst>
                    <a:ext uri="{FF2B5EF4-FFF2-40B4-BE49-F238E27FC236}">
                      <a16:creationId xmlns:a16="http://schemas.microsoft.com/office/drawing/2014/main" id="{19D3F710-AEC7-4D52-AE87-6462139F3A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" y="8"/>
                  <a:ext cx="2468" cy="987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69" name="Rectangle 73">
                  <a:extLst>
                    <a:ext uri="{FF2B5EF4-FFF2-40B4-BE49-F238E27FC236}">
                      <a16:creationId xmlns:a16="http://schemas.microsoft.com/office/drawing/2014/main" id="{C9A2C0A5-D260-4DDE-A0B0-5E2FEC3B7B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" y="0"/>
                  <a:ext cx="145" cy="1000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70" name="Rectangle 74">
                  <a:extLst>
                    <a:ext uri="{FF2B5EF4-FFF2-40B4-BE49-F238E27FC236}">
                      <a16:creationId xmlns:a16="http://schemas.microsoft.com/office/drawing/2014/main" id="{1B862FCA-A6AB-438C-A9B9-5258937482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5" y="0"/>
                  <a:ext cx="140" cy="1000"/>
                </a:xfrm>
                <a:prstGeom prst="rect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rgbClr val="434343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71" name="AutoShape 75">
                  <a:extLst>
                    <a:ext uri="{FF2B5EF4-FFF2-40B4-BE49-F238E27FC236}">
                      <a16:creationId xmlns:a16="http://schemas.microsoft.com/office/drawing/2014/main" id="{715E20F0-BA2B-4989-815B-B683BF124C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" y="0"/>
                  <a:ext cx="2484" cy="141"/>
                </a:xfrm>
                <a:custGeom>
                  <a:avLst/>
                  <a:gdLst>
                    <a:gd name="T0" fmla="*/ 0 w 21600"/>
                    <a:gd name="T1" fmla="*/ 0 h 21600"/>
                    <a:gd name="T2" fmla="*/ 1496 w 21600"/>
                    <a:gd name="T3" fmla="*/ 21600 h 21600"/>
                    <a:gd name="T4" fmla="*/ 20104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496" y="21600"/>
                      </a:lnTo>
                      <a:lnTo>
                        <a:pt x="20104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DDDDD"/>
                    </a:gs>
                    <a:gs pos="100000">
                      <a:srgbClr val="FFFFFF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72" name="AutoShape 76">
                  <a:extLst>
                    <a:ext uri="{FF2B5EF4-FFF2-40B4-BE49-F238E27FC236}">
                      <a16:creationId xmlns:a16="http://schemas.microsoft.com/office/drawing/2014/main" id="{31FA4184-9AB1-452C-9E04-3B65FE0BC9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0" y="893"/>
                  <a:ext cx="250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1489 w 21600"/>
                    <a:gd name="T3" fmla="*/ 21600 h 21600"/>
                    <a:gd name="T4" fmla="*/ 20111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489" y="21600"/>
                      </a:lnTo>
                      <a:lnTo>
                        <a:pt x="20111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rgbClr val="42424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</p:grpSp>
          <p:sp>
            <p:nvSpPr>
              <p:cNvPr id="6" name="Text Box 77">
                <a:extLst>
                  <a:ext uri="{FF2B5EF4-FFF2-40B4-BE49-F238E27FC236}">
                    <a16:creationId xmlns:a16="http://schemas.microsoft.com/office/drawing/2014/main" id="{6FD46C06-41CB-4ACF-B5BB-B4C801CB0734}"/>
                  </a:ext>
                </a:extLst>
              </p:cNvPr>
              <p:cNvSpPr txBox="1"/>
              <p:nvPr/>
            </p:nvSpPr>
            <p:spPr>
              <a:xfrm>
                <a:off x="87" y="55"/>
                <a:ext cx="370" cy="2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zh-CN" altLang="en-US" sz="1600" b="1" noProof="1">
                    <a:solidFill>
                      <a:srgbClr val="800080"/>
                    </a:solidFill>
                    <a:cs typeface="+mn-ea"/>
                  </a:rPr>
                  <a:t>SMA</a:t>
                </a:r>
                <a:endParaRPr lang="zh-CN" altLang="en-US" sz="1600" b="1" noProof="1">
                  <a:solidFill>
                    <a:srgbClr val="800080"/>
                  </a:solidFill>
                </a:endParaRPr>
              </a:p>
            </p:txBody>
          </p:sp>
        </p:grpSp>
        <p:grpSp>
          <p:nvGrpSpPr>
            <p:cNvPr id="29774" name="Group 78">
              <a:extLst>
                <a:ext uri="{FF2B5EF4-FFF2-40B4-BE49-F238E27FC236}">
                  <a16:creationId xmlns:a16="http://schemas.microsoft.com/office/drawing/2014/main" id="{8CA3DB63-B04C-44D0-BBA4-100C4B6FA9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6" y="3"/>
              <a:ext cx="456" cy="272"/>
              <a:chOff x="0" y="0"/>
              <a:chExt cx="456" cy="272"/>
            </a:xfrm>
          </p:grpSpPr>
          <p:grpSp>
            <p:nvGrpSpPr>
              <p:cNvPr id="29775" name="Group 79">
                <a:extLst>
                  <a:ext uri="{FF2B5EF4-FFF2-40B4-BE49-F238E27FC236}">
                    <a16:creationId xmlns:a16="http://schemas.microsoft.com/office/drawing/2014/main" id="{739D030F-BA16-4A54-91F0-9A7DC458AB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456" cy="272"/>
                <a:chOff x="0" y="0"/>
                <a:chExt cx="927" cy="576"/>
              </a:xfrm>
            </p:grpSpPr>
            <p:sp>
              <p:nvSpPr>
                <p:cNvPr id="29776" name="Rectangle 80">
                  <a:extLst>
                    <a:ext uri="{FF2B5EF4-FFF2-40B4-BE49-F238E27FC236}">
                      <a16:creationId xmlns:a16="http://schemas.microsoft.com/office/drawing/2014/main" id="{F9F4211F-E21E-4AAF-BBB7-DDF67B3EA27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" y="43"/>
                  <a:ext cx="915" cy="493"/>
                </a:xfrm>
                <a:prstGeom prst="rect">
                  <a:avLst/>
                </a:prstGeom>
                <a:gradFill rotWithShape="0">
                  <a:gsLst>
                    <a:gs pos="0">
                      <a:srgbClr val="DDDDDD"/>
                    </a:gs>
                    <a:gs pos="100000">
                      <a:srgbClr val="DEDEDE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77" name="Rectangle 81">
                  <a:extLst>
                    <a:ext uri="{FF2B5EF4-FFF2-40B4-BE49-F238E27FC236}">
                      <a16:creationId xmlns:a16="http://schemas.microsoft.com/office/drawing/2014/main" id="{70DE4417-4543-401E-A068-1BD65703BE0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96" cy="573"/>
                </a:xfrm>
                <a:prstGeom prst="rect">
                  <a:avLst/>
                </a:prstGeom>
                <a:gradFill rotWithShape="0">
                  <a:gsLst>
                    <a:gs pos="0">
                      <a:srgbClr val="F8F8F8"/>
                    </a:gs>
                    <a:gs pos="100000">
                      <a:srgbClr val="DDDDDD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78" name="Rectangle 82">
                  <a:extLst>
                    <a:ext uri="{FF2B5EF4-FFF2-40B4-BE49-F238E27FC236}">
                      <a16:creationId xmlns:a16="http://schemas.microsoft.com/office/drawing/2014/main" id="{D8B6CF1F-8C44-4119-875E-A6C70B64C14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64" y="0"/>
                  <a:ext cx="63" cy="573"/>
                </a:xfrm>
                <a:prstGeom prst="rect">
                  <a:avLst/>
                </a:prstGeom>
                <a:gradFill rotWithShape="0">
                  <a:gsLst>
                    <a:gs pos="0">
                      <a:srgbClr val="DDDDDD"/>
                    </a:gs>
                    <a:gs pos="100000">
                      <a:srgbClr val="666666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79" name="AutoShape 83">
                  <a:extLst>
                    <a:ext uri="{FF2B5EF4-FFF2-40B4-BE49-F238E27FC236}">
                      <a16:creationId xmlns:a16="http://schemas.microsoft.com/office/drawing/2014/main" id="{93223A2F-2ED8-4032-9DAB-C9519CCB15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927" cy="48"/>
                </a:xfrm>
                <a:custGeom>
                  <a:avLst/>
                  <a:gdLst>
                    <a:gd name="T0" fmla="*/ 0 w 21600"/>
                    <a:gd name="T1" fmla="*/ 0 h 21600"/>
                    <a:gd name="T2" fmla="*/ 1228 w 21600"/>
                    <a:gd name="T3" fmla="*/ 21600 h 21600"/>
                    <a:gd name="T4" fmla="*/ 20372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228" y="21600"/>
                      </a:lnTo>
                      <a:lnTo>
                        <a:pt x="20372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BFBFB"/>
                    </a:gs>
                    <a:gs pos="100000">
                      <a:srgbClr val="DDDDDD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80" name="AutoShape 84">
                  <a:extLst>
                    <a:ext uri="{FF2B5EF4-FFF2-40B4-BE49-F238E27FC236}">
                      <a16:creationId xmlns:a16="http://schemas.microsoft.com/office/drawing/2014/main" id="{12C15BD2-9FEC-4B97-97EB-EBDB478705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0" y="528"/>
                  <a:ext cx="922" cy="48"/>
                </a:xfrm>
                <a:custGeom>
                  <a:avLst/>
                  <a:gdLst>
                    <a:gd name="T0" fmla="*/ 0 w 21600"/>
                    <a:gd name="T1" fmla="*/ 0 h 21600"/>
                    <a:gd name="T2" fmla="*/ 867 w 21600"/>
                    <a:gd name="T3" fmla="*/ 21600 h 21600"/>
                    <a:gd name="T4" fmla="*/ 20733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867" y="21600"/>
                      </a:lnTo>
                      <a:lnTo>
                        <a:pt x="20733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DDDDD"/>
                    </a:gs>
                    <a:gs pos="100000">
                      <a:srgbClr val="5E5E5E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</p:grpSp>
          <p:sp>
            <p:nvSpPr>
              <p:cNvPr id="7" name="Text Box 85">
                <a:extLst>
                  <a:ext uri="{FF2B5EF4-FFF2-40B4-BE49-F238E27FC236}">
                    <a16:creationId xmlns:a16="http://schemas.microsoft.com/office/drawing/2014/main" id="{0396C7D1-B924-4D9F-9654-B4F9D406A85E}"/>
                  </a:ext>
                </a:extLst>
              </p:cNvPr>
              <p:cNvSpPr txBox="1"/>
              <p:nvPr/>
            </p:nvSpPr>
            <p:spPr>
              <a:xfrm>
                <a:off x="69" y="41"/>
                <a:ext cx="332" cy="21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zh-CN" altLang="en-US" sz="1600" b="1" noProof="1">
                    <a:solidFill>
                      <a:srgbClr val="800080"/>
                    </a:solidFill>
                    <a:cs typeface="+mn-ea"/>
                  </a:rPr>
                  <a:t>L/T</a:t>
                </a:r>
                <a:endParaRPr lang="zh-CN" altLang="en-US" sz="1600" b="1" noProof="1">
                  <a:solidFill>
                    <a:srgbClr val="800080"/>
                  </a:solidFill>
                </a:endParaRPr>
              </a:p>
            </p:txBody>
          </p:sp>
        </p:grpSp>
        <p:grpSp>
          <p:nvGrpSpPr>
            <p:cNvPr id="29782" name="Group 86">
              <a:extLst>
                <a:ext uri="{FF2B5EF4-FFF2-40B4-BE49-F238E27FC236}">
                  <a16:creationId xmlns:a16="http://schemas.microsoft.com/office/drawing/2014/main" id="{1A540166-5890-4107-A23A-32914C4CFC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27" y="0"/>
              <a:ext cx="1921" cy="272"/>
              <a:chOff x="0" y="0"/>
              <a:chExt cx="1921" cy="272"/>
            </a:xfrm>
          </p:grpSpPr>
          <p:grpSp>
            <p:nvGrpSpPr>
              <p:cNvPr id="29783" name="Group 87">
                <a:extLst>
                  <a:ext uri="{FF2B5EF4-FFF2-40B4-BE49-F238E27FC236}">
                    <a16:creationId xmlns:a16="http://schemas.microsoft.com/office/drawing/2014/main" id="{50A7E2A4-2F35-4AC4-A895-10704430E7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921" cy="272"/>
                <a:chOff x="0" y="0"/>
                <a:chExt cx="877" cy="581"/>
              </a:xfrm>
            </p:grpSpPr>
            <p:sp>
              <p:nvSpPr>
                <p:cNvPr id="29784" name="Rectangle 88">
                  <a:extLst>
                    <a:ext uri="{FF2B5EF4-FFF2-40B4-BE49-F238E27FC236}">
                      <a16:creationId xmlns:a16="http://schemas.microsoft.com/office/drawing/2014/main" id="{47622E92-4C31-43A6-BC75-07F93ACE9B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" y="5"/>
                  <a:ext cx="864" cy="573"/>
                </a:xfrm>
                <a:prstGeom prst="rect">
                  <a:avLst/>
                </a:prstGeom>
                <a:solidFill>
                  <a:srgbClr val="0099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85" name="Rectangle 89">
                  <a:extLst>
                    <a:ext uri="{FF2B5EF4-FFF2-40B4-BE49-F238E27FC236}">
                      <a16:creationId xmlns:a16="http://schemas.microsoft.com/office/drawing/2014/main" id="{DD7E5DE1-914C-41CE-A557-CDA36DA83F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" y="0"/>
                  <a:ext cx="47" cy="581"/>
                </a:xfrm>
                <a:prstGeom prst="rect">
                  <a:avLst/>
                </a:prstGeom>
                <a:gradFill rotWithShape="0">
                  <a:gsLst>
                    <a:gs pos="0">
                      <a:srgbClr val="004B70"/>
                    </a:gs>
                    <a:gs pos="100000">
                      <a:srgbClr val="0099CC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86" name="Rectangle 90">
                  <a:extLst>
                    <a:ext uri="{FF2B5EF4-FFF2-40B4-BE49-F238E27FC236}">
                      <a16:creationId xmlns:a16="http://schemas.microsoft.com/office/drawing/2014/main" id="{A9377FAD-BB81-4E57-B95C-6654AD9BD4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27" y="0"/>
                  <a:ext cx="49" cy="581"/>
                </a:xfrm>
                <a:prstGeom prst="rect">
                  <a:avLst/>
                </a:prstGeom>
                <a:gradFill rotWithShape="0">
                  <a:gsLst>
                    <a:gs pos="0">
                      <a:srgbClr val="0099CC"/>
                    </a:gs>
                    <a:gs pos="100000">
                      <a:srgbClr val="004060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87" name="AutoShape 91">
                  <a:extLst>
                    <a:ext uri="{FF2B5EF4-FFF2-40B4-BE49-F238E27FC236}">
                      <a16:creationId xmlns:a16="http://schemas.microsoft.com/office/drawing/2014/main" id="{A6EB6EC1-4C03-4499-B8DF-63F3C90E01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" y="0"/>
                  <a:ext cx="869" cy="47"/>
                </a:xfrm>
                <a:custGeom>
                  <a:avLst/>
                  <a:gdLst>
                    <a:gd name="T0" fmla="*/ 0 w 21600"/>
                    <a:gd name="T1" fmla="*/ 0 h 21600"/>
                    <a:gd name="T2" fmla="*/ 1496 w 21600"/>
                    <a:gd name="T3" fmla="*/ 21600 h 21600"/>
                    <a:gd name="T4" fmla="*/ 20104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496" y="21600"/>
                      </a:lnTo>
                      <a:lnTo>
                        <a:pt x="20104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4B70"/>
                    </a:gs>
                    <a:gs pos="100000">
                      <a:srgbClr val="0099CC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  <p:sp>
              <p:nvSpPr>
                <p:cNvPr id="29788" name="AutoShape 92">
                  <a:extLst>
                    <a:ext uri="{FF2B5EF4-FFF2-40B4-BE49-F238E27FC236}">
                      <a16:creationId xmlns:a16="http://schemas.microsoft.com/office/drawing/2014/main" id="{DFBE1E5F-4A31-45B3-B513-C32582C86B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flipV="1">
                  <a:off x="0" y="533"/>
                  <a:ext cx="867" cy="47"/>
                </a:xfrm>
                <a:custGeom>
                  <a:avLst/>
                  <a:gdLst>
                    <a:gd name="T0" fmla="*/ 0 w 21600"/>
                    <a:gd name="T1" fmla="*/ 0 h 21600"/>
                    <a:gd name="T2" fmla="*/ 971 w 21600"/>
                    <a:gd name="T3" fmla="*/ 21600 h 21600"/>
                    <a:gd name="T4" fmla="*/ 20629 w 21600"/>
                    <a:gd name="T5" fmla="*/ 21600 h 21600"/>
                    <a:gd name="T6" fmla="*/ 21600 w 21600"/>
                    <a:gd name="T7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971" y="21600"/>
                      </a:lnTo>
                      <a:lnTo>
                        <a:pt x="20629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99CC"/>
                    </a:gs>
                    <a:gs pos="100000">
                      <a:srgbClr val="004D74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1pPr>
                  <a:lvl2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2pPr>
                  <a:lvl3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3pPr>
                  <a:lvl4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4pPr>
                  <a:lvl5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5pPr>
                  <a:lvl6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6pPr>
                  <a:lvl7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7pPr>
                  <a:lvl8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8pPr>
                  <a:lvl9pPr fontAlgn="base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ea typeface="宋体" panose="02010600030101010101" pitchFamily="2" charset="-122"/>
                    </a:defRPr>
                  </a:lvl9pPr>
                </a:lstStyle>
                <a:p>
                  <a:endParaRPr lang="zh-CN" altLang="en-US"/>
                </a:p>
              </p:txBody>
            </p:sp>
          </p:grpSp>
          <p:sp>
            <p:nvSpPr>
              <p:cNvPr id="8" name="Text Box 93">
                <a:extLst>
                  <a:ext uri="{FF2B5EF4-FFF2-40B4-BE49-F238E27FC236}">
                    <a16:creationId xmlns:a16="http://schemas.microsoft.com/office/drawing/2014/main" id="{14C95C2D-0B48-4537-ACEB-9C8452755EA0}"/>
                  </a:ext>
                </a:extLst>
              </p:cNvPr>
              <p:cNvSpPr txBox="1"/>
              <p:nvPr/>
            </p:nvSpPr>
            <p:spPr>
              <a:xfrm>
                <a:off x="635" y="55"/>
                <a:ext cx="540" cy="2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zh-CN" altLang="en-US" sz="1600" b="1" noProof="1">
                    <a:solidFill>
                      <a:srgbClr val="800080"/>
                    </a:solidFill>
                    <a:cs typeface="+mn-ea"/>
                  </a:rPr>
                  <a:t>Payload</a:t>
                </a:r>
                <a:endParaRPr lang="zh-CN" altLang="en-US" sz="1600" b="1" noProof="1">
                  <a:solidFill>
                    <a:srgbClr val="800080"/>
                  </a:solidFill>
                </a:endParaRPr>
              </a:p>
            </p:txBody>
          </p:sp>
        </p:grpSp>
      </p:grpSp>
      <p:sp>
        <p:nvSpPr>
          <p:cNvPr id="29790" name="Rectangle 94">
            <a:extLst>
              <a:ext uri="{FF2B5EF4-FFF2-40B4-BE49-F238E27FC236}">
                <a16:creationId xmlns:a16="http://schemas.microsoft.com/office/drawing/2014/main" id="{5D39AC0D-1093-4D7A-9E3B-2ACB0BE67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0" y="2492376"/>
            <a:ext cx="2317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/>
              <a:t>0x01-80-c2-00-00-00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75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974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974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974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47" grpId="0"/>
      <p:bldP spid="29748" grpId="0"/>
      <p:bldP spid="297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灯片编号占位符 3">
            <a:extLst>
              <a:ext uri="{FF2B5EF4-FFF2-40B4-BE49-F238E27FC236}">
                <a16:creationId xmlns:a16="http://schemas.microsoft.com/office/drawing/2014/main" id="{139C8AA2-3666-4670-A74A-D122221C147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0DCB3729-5732-4D24-8053-959D5B8464FC}" type="slidenum">
              <a:rPr lang="zh-CN" altLang="en-US" sz="1400">
                <a:solidFill>
                  <a:schemeClr val="bg1"/>
                </a:solidFill>
              </a:rPr>
              <a:pPr algn="r"/>
              <a:t>16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32770" name="Line 2">
            <a:extLst>
              <a:ext uri="{FF2B5EF4-FFF2-40B4-BE49-F238E27FC236}">
                <a16:creationId xmlns:a16="http://schemas.microsoft.com/office/drawing/2014/main" id="{F79DB740-B232-49B4-A45B-490BC184BA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4839" y="2492375"/>
            <a:ext cx="35274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AECDBA3-95C2-4CDE-883A-F229DD9EBB9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03388" y="1052513"/>
            <a:ext cx="7345362" cy="436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dirty="0"/>
              <a:t>拓扑变化——交换机二层端口收敛导致用户业务可能中断</a:t>
            </a:r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B1C80057-8C69-423C-A2BE-04897764EF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89300" y="2781300"/>
            <a:ext cx="3240088" cy="2376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41537B67-7E4D-44F5-911F-B152A8DEAA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1664" y="2781301"/>
            <a:ext cx="3175" cy="2303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2774" name="Text Box 6">
            <a:extLst>
              <a:ext uri="{FF2B5EF4-FFF2-40B4-BE49-F238E27FC236}">
                <a16:creationId xmlns:a16="http://schemas.microsoft.com/office/drawing/2014/main" id="{77DB5A59-FE38-45B0-B8CA-A660BE868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220503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A</a:t>
            </a:r>
          </a:p>
        </p:txBody>
      </p:sp>
      <p:sp>
        <p:nvSpPr>
          <p:cNvPr id="32775" name="Text Box 7">
            <a:extLst>
              <a:ext uri="{FF2B5EF4-FFF2-40B4-BE49-F238E27FC236}">
                <a16:creationId xmlns:a16="http://schemas.microsoft.com/office/drawing/2014/main" id="{B64E3674-5087-4061-99AE-63C59312C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425" y="2349501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B</a:t>
            </a:r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DDE03626-0DFD-4D7E-922C-3CAE0D461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58054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C</a:t>
            </a:r>
          </a:p>
        </p:txBody>
      </p:sp>
      <p:pic>
        <p:nvPicPr>
          <p:cNvPr id="32777" name="Picture 9" descr="二层交换机">
            <a:extLst>
              <a:ext uri="{FF2B5EF4-FFF2-40B4-BE49-F238E27FC236}">
                <a16:creationId xmlns:a16="http://schemas.microsoft.com/office/drawing/2014/main" id="{0E1AC4D8-B2BC-4546-9C83-3EBEF191D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576" y="2205039"/>
            <a:ext cx="1008063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8" name="Picture 10" descr="二层交换机">
            <a:extLst>
              <a:ext uri="{FF2B5EF4-FFF2-40B4-BE49-F238E27FC236}">
                <a16:creationId xmlns:a16="http://schemas.microsoft.com/office/drawing/2014/main" id="{951B9D92-48F3-43E7-9EF8-BB3CD2B037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3" y="2205039"/>
            <a:ext cx="1008062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9" name="Picture 11" descr="二层交换机">
            <a:extLst>
              <a:ext uri="{FF2B5EF4-FFF2-40B4-BE49-F238E27FC236}">
                <a16:creationId xmlns:a16="http://schemas.microsoft.com/office/drawing/2014/main" id="{0E8B6904-FD20-4742-8BF0-6327720C2B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576" y="4941889"/>
            <a:ext cx="1008063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80" name="Line 12">
            <a:extLst>
              <a:ext uri="{FF2B5EF4-FFF2-40B4-BE49-F238E27FC236}">
                <a16:creationId xmlns:a16="http://schemas.microsoft.com/office/drawing/2014/main" id="{AF477D08-0626-4C75-A067-717B6AFDDE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1100" y="4652963"/>
            <a:ext cx="215900" cy="431800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2781" name="Line 13">
            <a:extLst>
              <a:ext uri="{FF2B5EF4-FFF2-40B4-BE49-F238E27FC236}">
                <a16:creationId xmlns:a16="http://schemas.microsoft.com/office/drawing/2014/main" id="{EC1E51A5-21B9-496E-AF29-7346900C4B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48076" y="4581526"/>
            <a:ext cx="360363" cy="504825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2782" name="Text Box 14">
            <a:extLst>
              <a:ext uri="{FF2B5EF4-FFF2-40B4-BE49-F238E27FC236}">
                <a16:creationId xmlns:a16="http://schemas.microsoft.com/office/drawing/2014/main" id="{354890FC-BB8B-4CC6-AAE2-EF0FC771D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3860801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1</a:t>
            </a:r>
          </a:p>
        </p:txBody>
      </p:sp>
      <p:sp>
        <p:nvSpPr>
          <p:cNvPr id="32783" name="Text Box 15">
            <a:extLst>
              <a:ext uri="{FF2B5EF4-FFF2-40B4-BE49-F238E27FC236}">
                <a16:creationId xmlns:a16="http://schemas.microsoft.com/office/drawing/2014/main" id="{7035EF30-9946-434A-87D3-BAFD1295D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138" y="198913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2</a:t>
            </a:r>
          </a:p>
        </p:txBody>
      </p:sp>
      <p:sp>
        <p:nvSpPr>
          <p:cNvPr id="32784" name="Text Box 16">
            <a:extLst>
              <a:ext uri="{FF2B5EF4-FFF2-40B4-BE49-F238E27FC236}">
                <a16:creationId xmlns:a16="http://schemas.microsoft.com/office/drawing/2014/main" id="{671E09B1-E040-4D90-814F-E0E307455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42211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3</a:t>
            </a:r>
          </a:p>
        </p:txBody>
      </p:sp>
      <p:sp>
        <p:nvSpPr>
          <p:cNvPr id="32785" name="Text Box 17">
            <a:extLst>
              <a:ext uri="{FF2B5EF4-FFF2-40B4-BE49-F238E27FC236}">
                <a16:creationId xmlns:a16="http://schemas.microsoft.com/office/drawing/2014/main" id="{53B672C8-3CFA-4281-BB48-CC0A10592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8" y="4797425"/>
            <a:ext cx="25122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Link 1 down 收敛时间</a:t>
            </a:r>
          </a:p>
        </p:txBody>
      </p:sp>
      <p:sp>
        <p:nvSpPr>
          <p:cNvPr id="32786" name="Text Box 18">
            <a:extLst>
              <a:ext uri="{FF2B5EF4-FFF2-40B4-BE49-F238E27FC236}">
                <a16:creationId xmlns:a16="http://schemas.microsoft.com/office/drawing/2014/main" id="{28A8898A-4FEE-47C3-8F1F-3D8F2255B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8" y="5300663"/>
            <a:ext cx="25122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Link 2 down 收敛时间</a:t>
            </a:r>
          </a:p>
        </p:txBody>
      </p:sp>
      <p:sp>
        <p:nvSpPr>
          <p:cNvPr id="32787" name="Text Box 19">
            <a:extLst>
              <a:ext uri="{FF2B5EF4-FFF2-40B4-BE49-F238E27FC236}">
                <a16:creationId xmlns:a16="http://schemas.microsoft.com/office/drawing/2014/main" id="{ED24E761-A0A9-439C-A34F-41A3DF773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8" y="5805488"/>
            <a:ext cx="25122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Link 3 down 收敛时间</a:t>
            </a:r>
          </a:p>
        </p:txBody>
      </p:sp>
      <p:sp>
        <p:nvSpPr>
          <p:cNvPr id="32789" name="Text Box 20">
            <a:extLst>
              <a:ext uri="{FF2B5EF4-FFF2-40B4-BE49-F238E27FC236}">
                <a16:creationId xmlns:a16="http://schemas.microsoft.com/office/drawing/2014/main" id="{4F28446A-6F3B-4C81-8DB9-BAA29FA7A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5140" y="4774663"/>
            <a:ext cx="416711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 dirty="0"/>
              <a:t>30秒， C产生TCN</a:t>
            </a:r>
          </a:p>
          <a:p>
            <a:endParaRPr lang="zh-CN" altLang="en-US" b="1" dirty="0"/>
          </a:p>
          <a:p>
            <a:r>
              <a:rPr lang="zh-CN" altLang="en-US" b="1" dirty="0"/>
              <a:t>次佳BPDU 10秒＋30秒，C产生TCN</a:t>
            </a:r>
          </a:p>
          <a:p>
            <a:endParaRPr lang="zh-CN" altLang="en-US" b="1" dirty="0"/>
          </a:p>
          <a:p>
            <a:r>
              <a:rPr lang="zh-CN" altLang="en-US" b="1" dirty="0"/>
              <a:t>B产生TCN</a:t>
            </a:r>
          </a:p>
        </p:txBody>
      </p:sp>
      <p:sp>
        <p:nvSpPr>
          <p:cNvPr id="2" name="Line 21">
            <a:extLst>
              <a:ext uri="{FF2B5EF4-FFF2-40B4-BE49-F238E27FC236}">
                <a16:creationId xmlns:a16="http://schemas.microsoft.com/office/drawing/2014/main" id="{3E261123-CAB5-47E7-943C-2FB63AC8D2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5661026"/>
            <a:ext cx="287338" cy="576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32791" name="Picture 22" descr="PC">
            <a:extLst>
              <a:ext uri="{FF2B5EF4-FFF2-40B4-BE49-F238E27FC236}">
                <a16:creationId xmlns:a16="http://schemas.microsoft.com/office/drawing/2014/main" id="{D22DEB54-DC26-42F0-88B6-752C9F05C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6092826"/>
            <a:ext cx="647700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灯片编号占位符 3">
            <a:extLst>
              <a:ext uri="{FF2B5EF4-FFF2-40B4-BE49-F238E27FC236}">
                <a16:creationId xmlns:a16="http://schemas.microsoft.com/office/drawing/2014/main" id="{58735CB1-79B6-40B6-A11E-A0224318B61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8B0C9B0A-95EF-4715-9A1C-0D93F43383A1}" type="slidenum">
              <a:rPr lang="zh-CN" altLang="en-US" sz="1400">
                <a:solidFill>
                  <a:schemeClr val="bg1"/>
                </a:solidFill>
              </a:rPr>
              <a:pPr algn="r"/>
              <a:t>17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1AF0F84E-2FE4-4A8B-B4BA-D7A47BE7AEA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STP的不足</a:t>
            </a: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42309246-70E4-497E-B728-608C71E11258}"/>
              </a:ext>
            </a:extLst>
          </p:cNvPr>
          <p:cNvSpPr/>
          <p:nvPr/>
        </p:nvSpPr>
        <p:spPr>
          <a:xfrm>
            <a:off x="1027043" y="2060575"/>
            <a:ext cx="10668000" cy="193899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CN" altLang="en-US" sz="2000" noProof="1">
                <a:solidFill>
                  <a:srgbClr val="000099"/>
                </a:solidFill>
                <a:latin typeface="宋体" panose="02010600030101010101" pitchFamily="2" charset="-122"/>
                <a:cs typeface="+mn-ea"/>
              </a:rPr>
              <a:t> </a:t>
            </a:r>
            <a:r>
              <a:rPr lang="zh-CN" altLang="en-US" sz="2400" noProof="1">
                <a:solidFill>
                  <a:srgbClr val="000099"/>
                </a:solidFill>
                <a:latin typeface="宋体" panose="02010600030101010101" pitchFamily="2" charset="-122"/>
                <a:cs typeface="+mn-ea"/>
              </a:rPr>
              <a:t>端口从阻塞状态进入转发状态必须经历两倍的 Forward Delay时间，所以网络拓扑结构改变之后需要至少两倍的Forward Delay时间，才能恢复连通性</a:t>
            </a:r>
            <a:endParaRPr lang="zh-CN" altLang="en-US" sz="2400" noProof="1">
              <a:solidFill>
                <a:srgbClr val="000099"/>
              </a:solidFill>
              <a:latin typeface="宋体" panose="02010600030101010101" pitchFamily="2" charset="-122"/>
            </a:endParaRPr>
          </a:p>
          <a:p>
            <a:pPr lvl="1">
              <a:buFont typeface="Wingdings" panose="05000000000000000000" pitchFamily="2" charset="2"/>
              <a:buChar char="n"/>
            </a:pPr>
            <a:endParaRPr lang="zh-CN" altLang="en-US" sz="2400" noProof="1">
              <a:solidFill>
                <a:srgbClr val="000099"/>
              </a:solidFill>
              <a:latin typeface="宋体" panose="02010600030101010101" pitchFamily="2" charset="-122"/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CN" altLang="en-US" sz="2400" noProof="1">
                <a:solidFill>
                  <a:srgbClr val="000099"/>
                </a:solidFill>
                <a:latin typeface="宋体" panose="02010600030101010101" pitchFamily="2" charset="-122"/>
                <a:cs typeface="+mn-ea"/>
              </a:rPr>
              <a:t> 如果网络中的拓扑结构变化频繁，网络会频繁的失去连通性，这样用户将无法忍受。</a:t>
            </a:r>
            <a:endParaRPr lang="zh-CN" altLang="en-US" sz="2400" noProof="1">
              <a:solidFill>
                <a:srgbClr val="000099"/>
              </a:solidFill>
              <a:latin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灯片编号占位符 3">
            <a:extLst>
              <a:ext uri="{FF2B5EF4-FFF2-40B4-BE49-F238E27FC236}">
                <a16:creationId xmlns:a16="http://schemas.microsoft.com/office/drawing/2014/main" id="{BF82AD8C-7B3F-4273-A15A-AD15D533FFE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317EF37B-63D3-4132-8581-06F1A193932D}" type="slidenum">
              <a:rPr lang="zh-CN" altLang="en-US" sz="1400">
                <a:solidFill>
                  <a:schemeClr val="bg1"/>
                </a:solidFill>
              </a:rPr>
              <a:pPr algn="r"/>
              <a:t>18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A55353CE-40D6-427B-9A6A-C549DBC3444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dirty="0"/>
              <a:t>RSTP协议概述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4436E387-6DB8-4A8A-A38B-1BD838015397}"/>
              </a:ext>
            </a:extLst>
          </p:cNvPr>
          <p:cNvSpPr/>
          <p:nvPr/>
        </p:nvSpPr>
        <p:spPr>
          <a:xfrm>
            <a:off x="838199" y="1995488"/>
            <a:ext cx="10658061" cy="230832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400" b="1" noProof="1">
                <a:solidFill>
                  <a:srgbClr val="000099"/>
                </a:solidFill>
                <a:latin typeface="Times New Roman" panose="02020603050405020304" pitchFamily="2" charset="0"/>
                <a:ea typeface="Times New Roman" panose="02020603050405020304" pitchFamily="2" charset="0"/>
                <a:cs typeface="+mn-ea"/>
              </a:rPr>
              <a:t>RSTP（快速生成树协议）是从STP发展而来，   实现的基本思想一致；</a:t>
            </a:r>
            <a:endParaRPr lang="zh-CN" altLang="en-US" sz="2400" b="1" noProof="1">
              <a:solidFill>
                <a:srgbClr val="000099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zh-CN" altLang="en-US" sz="2400" b="1" noProof="1">
              <a:solidFill>
                <a:srgbClr val="000099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b="1" noProof="1">
                <a:solidFill>
                  <a:srgbClr val="000099"/>
                </a:solidFill>
                <a:latin typeface="Times New Roman" panose="02020603050405020304" pitchFamily="2" charset="0"/>
                <a:ea typeface="Times New Roman" panose="02020603050405020304" pitchFamily="2" charset="0"/>
                <a:cs typeface="+mn-ea"/>
              </a:rPr>
              <a:t>RSTP具备STP的所有功能；</a:t>
            </a:r>
            <a:endParaRPr lang="zh-CN" altLang="en-US" sz="2400" b="1" noProof="1">
              <a:solidFill>
                <a:srgbClr val="000099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zh-CN" altLang="en-US" sz="2400" b="1" noProof="1">
              <a:solidFill>
                <a:srgbClr val="000099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b="1" noProof="1">
                <a:solidFill>
                  <a:srgbClr val="FF0000"/>
                </a:solidFill>
                <a:latin typeface="Times New Roman" panose="02020603050405020304" pitchFamily="2" charset="0"/>
                <a:ea typeface="Times New Roman" panose="02020603050405020304" pitchFamily="2" charset="0"/>
                <a:cs typeface="+mn-ea"/>
              </a:rPr>
              <a:t>RSTP改进的目的就是当网络拓扑结构发生变化时，尽可能快的恢复网络的连通性。</a:t>
            </a:r>
            <a:endParaRPr lang="zh-CN" altLang="en-US" sz="2400" b="1" noProof="1">
              <a:solidFill>
                <a:srgbClr val="FF0000"/>
              </a:solidFill>
              <a:latin typeface="Times New Roman" panose="02020603050405020304" pitchFamily="2" charset="0"/>
              <a:ea typeface="Times New Roman" panose="02020603050405020304" pitchFamily="2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灯片编号占位符 3">
            <a:extLst>
              <a:ext uri="{FF2B5EF4-FFF2-40B4-BE49-F238E27FC236}">
                <a16:creationId xmlns:a16="http://schemas.microsoft.com/office/drawing/2014/main" id="{7D845399-56DA-447E-AEC6-F89B9339F31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62BD777F-9C50-4A86-9660-4E47D17E7E5C}" type="slidenum">
              <a:rPr lang="zh-CN" altLang="en-US" sz="1400">
                <a:solidFill>
                  <a:schemeClr val="bg1"/>
                </a:solidFill>
              </a:rPr>
              <a:pPr algn="r"/>
              <a:t>19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0EDC3DC2-AFFF-4021-9293-933F1D90474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>
                <a:solidFill>
                  <a:schemeClr val="tx1"/>
                </a:solidFill>
                <a:latin typeface="黑体" panose="02010609060101010101" pitchFamily="49" charset="-122"/>
              </a:rPr>
              <a:t>RSTP的端口状态与端口角色</a:t>
            </a:r>
            <a:endParaRPr lang="zh-CN" altLang="en-US">
              <a:solidFill>
                <a:schemeClr val="tx1"/>
              </a:solidFill>
              <a:latin typeface="黑体" panose="02010609060101010101" pitchFamily="49" charset="-122"/>
            </a:endParaRPr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id="{5DB35325-A064-42F3-A3F2-7538F3A44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5688" y="2282826"/>
            <a:ext cx="7010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zh-CN" altLang="en-US" sz="2000" b="1">
                <a:solidFill>
                  <a:srgbClr val="993300"/>
                </a:solidFill>
              </a:rPr>
              <a:t>  端口角色</a:t>
            </a:r>
          </a:p>
        </p:txBody>
      </p:sp>
      <p:sp>
        <p:nvSpPr>
          <p:cNvPr id="47108" name="Text Box 4">
            <a:extLst>
              <a:ext uri="{FF2B5EF4-FFF2-40B4-BE49-F238E27FC236}">
                <a16:creationId xmlns:a16="http://schemas.microsoft.com/office/drawing/2014/main" id="{E70C7437-ECB9-4AE8-A86E-624398BA2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2832101"/>
            <a:ext cx="6400800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  <a:buFont typeface="Wingdings" panose="05000000000000000000" pitchFamily="2" charset="2"/>
              <a:buChar char="u"/>
            </a:pPr>
            <a:r>
              <a:rPr lang="zh-CN" altLang="en-US" b="1"/>
              <a:t>  Root Port：与STP中的根端口概念一致。</a:t>
            </a:r>
          </a:p>
        </p:txBody>
      </p:sp>
      <p:sp>
        <p:nvSpPr>
          <p:cNvPr id="47109" name="Text Box 5">
            <a:extLst>
              <a:ext uri="{FF2B5EF4-FFF2-40B4-BE49-F238E27FC236}">
                <a16:creationId xmlns:a16="http://schemas.microsoft.com/office/drawing/2014/main" id="{1C195202-2FFC-47F4-B134-9F99B8365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3322638"/>
            <a:ext cx="64008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  <a:buFont typeface="Wingdings" panose="05000000000000000000" pitchFamily="2" charset="2"/>
              <a:buChar char="u"/>
            </a:pPr>
            <a:r>
              <a:rPr lang="zh-CN" altLang="en-US" b="1" dirty="0"/>
              <a:t>  Designated Port：与STP中的指定端口概念一致。</a:t>
            </a:r>
          </a:p>
        </p:txBody>
      </p:sp>
      <p:sp>
        <p:nvSpPr>
          <p:cNvPr id="47110" name="Text Box 6">
            <a:extLst>
              <a:ext uri="{FF2B5EF4-FFF2-40B4-BE49-F238E27FC236}">
                <a16:creationId xmlns:a16="http://schemas.microsoft.com/office/drawing/2014/main" id="{EDCD82C6-44D1-4E35-8EBF-384597153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3808413"/>
            <a:ext cx="64008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  <a:buFont typeface="Wingdings" panose="05000000000000000000" pitchFamily="2" charset="2"/>
              <a:buChar char="u"/>
            </a:pPr>
            <a:r>
              <a:rPr lang="zh-CN" altLang="en-US" b="1"/>
              <a:t>  Alternate Port：</a:t>
            </a:r>
            <a:r>
              <a:rPr lang="zh-CN" altLang="en-US" b="1">
                <a:solidFill>
                  <a:srgbClr val="FF0000"/>
                </a:solidFill>
              </a:rPr>
              <a:t>到根网桥的替代路径。根端口的备份</a:t>
            </a:r>
          </a:p>
        </p:txBody>
      </p:sp>
      <p:sp>
        <p:nvSpPr>
          <p:cNvPr id="47111" name="Text Box 7">
            <a:extLst>
              <a:ext uri="{FF2B5EF4-FFF2-40B4-BE49-F238E27FC236}">
                <a16:creationId xmlns:a16="http://schemas.microsoft.com/office/drawing/2014/main" id="{B179A2A3-72DE-4A42-B976-1BF894A2B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2563" y="4305301"/>
            <a:ext cx="6400800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  <a:buFont typeface="Wingdings" panose="05000000000000000000" pitchFamily="2" charset="2"/>
              <a:buChar char="u"/>
            </a:pPr>
            <a:r>
              <a:rPr lang="zh-CN" altLang="en-US" b="1"/>
              <a:t>  backup Port：</a:t>
            </a:r>
            <a:r>
              <a:rPr lang="zh-CN" altLang="en-US" b="1">
                <a:solidFill>
                  <a:srgbClr val="FF0000"/>
                </a:solidFill>
              </a:rPr>
              <a:t>指定端口的备份，到网段的备份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4097"/>
          <p:cNvSpPr>
            <a:spLocks noGrp="1" noChangeArrowheads="1"/>
          </p:cNvSpPr>
          <p:nvPr>
            <p:ph type="ctrTitle"/>
          </p:nvPr>
        </p:nvSpPr>
        <p:spPr>
          <a:xfrm>
            <a:off x="2279650" y="642730"/>
            <a:ext cx="7341428" cy="1016208"/>
          </a:xfrm>
        </p:spPr>
        <p:txBody>
          <a:bodyPr anchor="ctr"/>
          <a:lstStyle/>
          <a:p>
            <a:r>
              <a:rPr lang="zh-CN" altLang="en-US" sz="4400" b="1" dirty="0">
                <a:latin typeface="黑体" panose="02010609060101010101" pitchFamily="49" charset="-122"/>
                <a:ea typeface="黑体" panose="02010609060101010101" pitchFamily="49" charset="-122"/>
              </a:rPr>
              <a:t>本章内容</a:t>
            </a:r>
          </a:p>
        </p:txBody>
      </p:sp>
      <p:sp>
        <p:nvSpPr>
          <p:cNvPr id="15363" name="副标题 4098"/>
          <p:cNvSpPr>
            <a:spLocks noGrp="1" noChangeArrowheads="1"/>
          </p:cNvSpPr>
          <p:nvPr>
            <p:ph type="subTitle" idx="1"/>
          </p:nvPr>
        </p:nvSpPr>
        <p:spPr>
          <a:xfrm>
            <a:off x="3692319" y="2380283"/>
            <a:ext cx="5120378" cy="1721265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noProof="1">
                <a:solidFill>
                  <a:srgbClr val="000099"/>
                </a:solidFill>
                <a:cs typeface="+mn-ea"/>
              </a:rPr>
              <a:t>1.STP及RSTP技术原理</a:t>
            </a:r>
            <a:endParaRPr lang="zh-CN" altLang="en-US" sz="3200" noProof="1">
              <a:solidFill>
                <a:srgbClr val="000099"/>
              </a:solidFill>
            </a:endParaRPr>
          </a:p>
          <a:p>
            <a:pPr algn="l"/>
            <a:r>
              <a:rPr lang="zh-CN" altLang="en-US" sz="3200" noProof="1">
                <a:solidFill>
                  <a:srgbClr val="000099"/>
                </a:solidFill>
                <a:cs typeface="+mn-ea"/>
              </a:rPr>
              <a:t>2.STP及RSTP基本配置</a:t>
            </a:r>
            <a:endParaRPr lang="zh-CN" altLang="en-US" sz="3200" noProof="1">
              <a:solidFill>
                <a:srgbClr val="000099"/>
              </a:solidFill>
            </a:endParaRPr>
          </a:p>
          <a:p>
            <a:pPr algn="l"/>
            <a:r>
              <a:rPr lang="zh-CN" altLang="en-US" sz="3200" noProof="1">
                <a:solidFill>
                  <a:srgbClr val="000099"/>
                </a:solidFill>
                <a:cs typeface="+mn-ea"/>
              </a:rPr>
              <a:t>3.RSTP在实际网络中的应用</a:t>
            </a:r>
            <a:endParaRPr lang="zh-CN" altLang="en-US" sz="3200" noProof="1">
              <a:solidFill>
                <a:srgbClr val="000099"/>
              </a:solidFill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A3943-803D-4F42-889F-BA29AAC0B418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灯片编号占位符 3">
            <a:extLst>
              <a:ext uri="{FF2B5EF4-FFF2-40B4-BE49-F238E27FC236}">
                <a16:creationId xmlns:a16="http://schemas.microsoft.com/office/drawing/2014/main" id="{BCBC8F08-46C4-426E-AE1E-102C8AA54D3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300F8172-44B5-492B-AF3D-ED3329B9BC3F}" type="slidenum">
              <a:rPr lang="zh-CN" altLang="en-US" sz="1400">
                <a:solidFill>
                  <a:schemeClr val="bg1"/>
                </a:solidFill>
              </a:rPr>
              <a:pPr algn="r"/>
              <a:t>20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6551AA07-853E-4DF2-AD2B-66947C42816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sz="2800"/>
              <a:t>RSTP端口的状态</a:t>
            </a:r>
          </a:p>
        </p:txBody>
      </p:sp>
      <p:graphicFrame>
        <p:nvGraphicFramePr>
          <p:cNvPr id="48132" name="内容占位符 48131">
            <a:extLst>
              <a:ext uri="{FF2B5EF4-FFF2-40B4-BE49-F238E27FC236}">
                <a16:creationId xmlns:a16="http://schemas.microsoft.com/office/drawing/2014/main" id="{35959D13-70DF-4B4A-9F34-BDA10018A973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1981200" y="1600201"/>
          <a:ext cx="8229600" cy="4525963"/>
        </p:xfrm>
        <a:graphic>
          <a:graphicData uri="http://schemas.openxmlformats.org/drawingml/2006/table">
            <a:tbl>
              <a:tblPr/>
              <a:tblGrid>
                <a:gridCol w="4121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8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4063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/>
                        <a:t>STP端口状态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8A83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/>
                        <a:t>RSTP端口状态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8A83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062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/>
                        <a:t>Disabled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5E8">
                        <a:alpha val="100000"/>
                      </a:srgbClr>
                    </a:solidFill>
                  </a:tcPr>
                </a:tc>
                <a:tc rowSpan="3"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>
                          <a:solidFill>
                            <a:srgbClr val="FF0000"/>
                          </a:solidFill>
                        </a:rPr>
                        <a:t>Discarding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5E8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650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/>
                        <a:t>Blocking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5E8">
                        <a:alpha val="10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4063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/>
                        <a:t>Listening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5E8">
                        <a:alpha val="10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062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/>
                        <a:t>Learning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5E8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>
                          <a:solidFill>
                            <a:srgbClr val="FF0000"/>
                          </a:solidFill>
                        </a:rPr>
                        <a:t>Learning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5E8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4063"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/>
                        <a:t>Forwarding</a:t>
                      </a: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5E8">
                        <a:alpha val="10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defTabSz="91440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>
                        <a:defRPr sz="2400" kern="1200"/>
                      </a:lvl2pPr>
                      <a:lvl3pPr marL="1143000" lvl="2" indent="-228600">
                        <a:defRPr sz="2000" kern="1200"/>
                      </a:lvl3pPr>
                      <a:lvl4pPr marL="1600200" lvl="3" indent="-228600">
                        <a:defRPr sz="1800" kern="1200"/>
                      </a:lvl4pPr>
                      <a:lvl5pPr marL="2057400" lvl="4" indent="-228600">
                        <a:defRPr sz="1800" kern="1200"/>
                      </a:lvl5pPr>
                    </a:lstStyle>
                    <a:p>
                      <a:pPr marL="0" lvl="0" indent="0" algn="ctr" defTabSz="814705" eaLnBrk="1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zh-CN" altLang="en-US" sz="3200" dirty="0">
                          <a:solidFill>
                            <a:srgbClr val="FF0000"/>
                          </a:solidFill>
                        </a:rPr>
                        <a:t>Forwarding</a:t>
                      </a: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5E8">
                        <a:alpha val="10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灯片编号占位符 3">
            <a:extLst>
              <a:ext uri="{FF2B5EF4-FFF2-40B4-BE49-F238E27FC236}">
                <a16:creationId xmlns:a16="http://schemas.microsoft.com/office/drawing/2014/main" id="{9790E714-C8B1-4E5B-95B4-E9A6771285A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AD776BFF-2F26-4E23-878C-D9663E4F1D6A}" type="slidenum">
              <a:rPr lang="zh-CN" altLang="en-US" sz="1400">
                <a:solidFill>
                  <a:schemeClr val="bg1"/>
                </a:solidFill>
              </a:rPr>
              <a:pPr algn="r"/>
              <a:t>21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F7314D42-2DE1-42D1-B38E-F5BB3FEDDAD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74825" y="765176"/>
            <a:ext cx="6985000" cy="436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/>
              <a:t>RSTP改进一</a:t>
            </a:r>
          </a:p>
        </p:txBody>
      </p:sp>
      <p:pic>
        <p:nvPicPr>
          <p:cNvPr id="49155" name="Picture 3" descr="Route-processor">
            <a:extLst>
              <a:ext uri="{FF2B5EF4-FFF2-40B4-BE49-F238E27FC236}">
                <a16:creationId xmlns:a16="http://schemas.microsoft.com/office/drawing/2014/main" id="{6E7F1E3D-1EC4-401E-913F-52865DAE3A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13" y="4324351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6" name="Picture 4" descr="Route-processor">
            <a:extLst>
              <a:ext uri="{FF2B5EF4-FFF2-40B4-BE49-F238E27FC236}">
                <a16:creationId xmlns:a16="http://schemas.microsoft.com/office/drawing/2014/main" id="{EDFF0D21-4106-4987-A834-FAAB7BE6B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1" y="3027364"/>
            <a:ext cx="100806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7" name="Picture 5" descr="Route-processor">
            <a:extLst>
              <a:ext uri="{FF2B5EF4-FFF2-40B4-BE49-F238E27FC236}">
                <a16:creationId xmlns:a16="http://schemas.microsoft.com/office/drawing/2014/main" id="{D43EF65C-2821-437D-93BE-53996BF71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6" y="3009901"/>
            <a:ext cx="100806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8" name="Line 6">
            <a:extLst>
              <a:ext uri="{FF2B5EF4-FFF2-40B4-BE49-F238E27FC236}">
                <a16:creationId xmlns:a16="http://schemas.microsoft.com/office/drawing/2014/main" id="{F68D3D64-DC8B-4BE5-B463-8A268A3FCF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7350" y="3443288"/>
            <a:ext cx="1081088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9159" name="Line 7">
            <a:extLst>
              <a:ext uri="{FF2B5EF4-FFF2-40B4-BE49-F238E27FC236}">
                <a16:creationId xmlns:a16="http://schemas.microsoft.com/office/drawing/2014/main" id="{C586CF1D-F8AD-4A9A-8771-37E4524D63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40239" y="3370264"/>
            <a:ext cx="936625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49160" name="Picture 8" descr="Route-processor">
            <a:extLst>
              <a:ext uri="{FF2B5EF4-FFF2-40B4-BE49-F238E27FC236}">
                <a16:creationId xmlns:a16="http://schemas.microsoft.com/office/drawing/2014/main" id="{7E7F172F-0EC7-4CCB-8ADD-3091A78BE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13" y="1714501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61" name="Line 9">
            <a:extLst>
              <a:ext uri="{FF2B5EF4-FFF2-40B4-BE49-F238E27FC236}">
                <a16:creationId xmlns:a16="http://schemas.microsoft.com/office/drawing/2014/main" id="{EBEAB802-2924-4378-AED7-B2809D08F1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27350" y="2074864"/>
            <a:ext cx="1081088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9162" name="Line 10">
            <a:extLst>
              <a:ext uri="{FF2B5EF4-FFF2-40B4-BE49-F238E27FC236}">
                <a16:creationId xmlns:a16="http://schemas.microsoft.com/office/drawing/2014/main" id="{4167D9B2-EE2C-4126-BE4D-D1897148A8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6" y="2074864"/>
            <a:ext cx="1152525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9163" name="Oval 11">
            <a:extLst>
              <a:ext uri="{FF2B5EF4-FFF2-40B4-BE49-F238E27FC236}">
                <a16:creationId xmlns:a16="http://schemas.microsoft.com/office/drawing/2014/main" id="{D587398E-04CF-4B21-91B9-5B9AF7CDC4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6" y="4667251"/>
            <a:ext cx="144463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64" name="Oval 12">
            <a:extLst>
              <a:ext uri="{FF2B5EF4-FFF2-40B4-BE49-F238E27FC236}">
                <a16:creationId xmlns:a16="http://schemas.microsoft.com/office/drawing/2014/main" id="{ADCDC83D-0345-4E5C-9EBC-560B0D08D7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4667251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65" name="Oval 13">
            <a:extLst>
              <a:ext uri="{FF2B5EF4-FFF2-40B4-BE49-F238E27FC236}">
                <a16:creationId xmlns:a16="http://schemas.microsoft.com/office/drawing/2014/main" id="{A041913B-5975-4603-A687-685A8B3C6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2488" y="4667251"/>
            <a:ext cx="144462" cy="1428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66" name="Text Box 14">
            <a:extLst>
              <a:ext uri="{FF2B5EF4-FFF2-40B4-BE49-F238E27FC236}">
                <a16:creationId xmlns:a16="http://schemas.microsoft.com/office/drawing/2014/main" id="{97811CC7-BD9F-412D-8EE3-10A717A31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0676" y="4594225"/>
            <a:ext cx="7207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根端口</a:t>
            </a:r>
          </a:p>
        </p:txBody>
      </p:sp>
      <p:sp>
        <p:nvSpPr>
          <p:cNvPr id="49167" name="Text Box 15">
            <a:extLst>
              <a:ext uri="{FF2B5EF4-FFF2-40B4-BE49-F238E27FC236}">
                <a16:creationId xmlns:a16="http://schemas.microsoft.com/office/drawing/2014/main" id="{9F1D091C-B794-4BFE-B511-E1C14FD21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8888" y="4594225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指定端口</a:t>
            </a:r>
          </a:p>
        </p:txBody>
      </p:sp>
      <p:sp>
        <p:nvSpPr>
          <p:cNvPr id="49168" name="Text Box 16">
            <a:extLst>
              <a:ext uri="{FF2B5EF4-FFF2-40B4-BE49-F238E27FC236}">
                <a16:creationId xmlns:a16="http://schemas.microsoft.com/office/drawing/2014/main" id="{ED8BA3ED-A32D-476D-829A-ABC98714E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8388" y="4594225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阻塞端口</a:t>
            </a:r>
          </a:p>
        </p:txBody>
      </p:sp>
      <p:sp>
        <p:nvSpPr>
          <p:cNvPr id="49169" name="Oval 17">
            <a:extLst>
              <a:ext uri="{FF2B5EF4-FFF2-40B4-BE49-F238E27FC236}">
                <a16:creationId xmlns:a16="http://schemas.microsoft.com/office/drawing/2014/main" id="{1B413040-CE7E-4D1F-BB2D-09E217077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3" y="2938464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70" name="Oval 18">
            <a:extLst>
              <a:ext uri="{FF2B5EF4-FFF2-40B4-BE49-F238E27FC236}">
                <a16:creationId xmlns:a16="http://schemas.microsoft.com/office/drawing/2014/main" id="{E86E19DC-A966-47B5-AFBB-41C2FDFCE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6" y="2938464"/>
            <a:ext cx="144463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71" name="Oval 19">
            <a:extLst>
              <a:ext uri="{FF2B5EF4-FFF2-40B4-BE49-F238E27FC236}">
                <a16:creationId xmlns:a16="http://schemas.microsoft.com/office/drawing/2014/main" id="{DF4013BE-2B5F-4C25-A27E-71E24C4C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3" y="2001839"/>
            <a:ext cx="144462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72" name="Oval 20">
            <a:extLst>
              <a:ext uri="{FF2B5EF4-FFF2-40B4-BE49-F238E27FC236}">
                <a16:creationId xmlns:a16="http://schemas.microsoft.com/office/drawing/2014/main" id="{DCA50BB4-51E2-44C5-8017-4C8CC53E9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2751" y="2001839"/>
            <a:ext cx="144463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73" name="Oval 21">
            <a:extLst>
              <a:ext uri="{FF2B5EF4-FFF2-40B4-BE49-F238E27FC236}">
                <a16:creationId xmlns:a16="http://schemas.microsoft.com/office/drawing/2014/main" id="{4D9044CD-534D-41E1-97A0-F68008E79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5913" y="3371851"/>
            <a:ext cx="144462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75" name="Oval 22">
            <a:extLst>
              <a:ext uri="{FF2B5EF4-FFF2-40B4-BE49-F238E27FC236}">
                <a16:creationId xmlns:a16="http://schemas.microsoft.com/office/drawing/2014/main" id="{D70B0BD0-E634-4CBA-BF76-E8FED6A3D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3" y="4235451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76" name="Oval 23">
            <a:extLst>
              <a:ext uri="{FF2B5EF4-FFF2-40B4-BE49-F238E27FC236}">
                <a16:creationId xmlns:a16="http://schemas.microsoft.com/office/drawing/2014/main" id="{C15C8FA8-603E-45EC-94C4-4B0C5F791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3" y="4235451"/>
            <a:ext cx="144462" cy="1428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77" name="Oval 24">
            <a:extLst>
              <a:ext uri="{FF2B5EF4-FFF2-40B4-BE49-F238E27FC236}">
                <a16:creationId xmlns:a16="http://schemas.microsoft.com/office/drawing/2014/main" id="{F1D798FB-B712-4D39-BE67-A2F605764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4235451"/>
            <a:ext cx="144462" cy="1428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49178" name="Oval 25">
            <a:extLst>
              <a:ext uri="{FF2B5EF4-FFF2-40B4-BE49-F238E27FC236}">
                <a16:creationId xmlns:a16="http://schemas.microsoft.com/office/drawing/2014/main" id="{3FFF2F05-9CB7-440D-9BE1-E8C1745AA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4235451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" name="Text Box 26">
            <a:extLst>
              <a:ext uri="{FF2B5EF4-FFF2-40B4-BE49-F238E27FC236}">
                <a16:creationId xmlns:a16="http://schemas.microsoft.com/office/drawing/2014/main" id="{56E62794-A696-4662-A705-AA6CABAC4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3" y="1354138"/>
            <a:ext cx="1441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400" b="1"/>
              <a:t>RootBridge</a:t>
            </a:r>
          </a:p>
        </p:txBody>
      </p:sp>
      <p:sp>
        <p:nvSpPr>
          <p:cNvPr id="49180" name="AutoShape 27">
            <a:extLst>
              <a:ext uri="{FF2B5EF4-FFF2-40B4-BE49-F238E27FC236}">
                <a16:creationId xmlns:a16="http://schemas.microsoft.com/office/drawing/2014/main" id="{A1FE5644-0149-4507-8EAC-6EE60291C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1960" y="3517377"/>
            <a:ext cx="687906" cy="754586"/>
          </a:xfrm>
          <a:prstGeom prst="irregularSeal1">
            <a:avLst/>
          </a:prstGeom>
          <a:solidFill>
            <a:srgbClr val="CC0000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3" name="Rectangle 28">
            <a:extLst>
              <a:ext uri="{FF2B5EF4-FFF2-40B4-BE49-F238E27FC236}">
                <a16:creationId xmlns:a16="http://schemas.microsoft.com/office/drawing/2014/main" id="{A3F48B5F-F791-4237-839E-2B600EBC3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5203826"/>
            <a:ext cx="734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000" b="1">
                <a:solidFill>
                  <a:srgbClr val="000099"/>
                </a:solidFill>
              </a:rPr>
              <a:t>当拓扑发生改变时，在新拓扑中的根端口可以立刻进入转发状态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5" grpId="0" animBg="1"/>
      <p:bldP spid="49176" grpId="0" animBg="1"/>
      <p:bldP spid="49177" grpId="0" animBg="1"/>
      <p:bldP spid="49178" grpId="0" animBg="1"/>
      <p:bldP spid="4918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灯片编号占位符 3">
            <a:extLst>
              <a:ext uri="{FF2B5EF4-FFF2-40B4-BE49-F238E27FC236}">
                <a16:creationId xmlns:a16="http://schemas.microsoft.com/office/drawing/2014/main" id="{D1F62316-207A-4EB2-A3D2-5ABD1D34423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5BDDB145-52CA-42C8-8CF4-D275C423E2DC}" type="slidenum">
              <a:rPr lang="zh-CN" altLang="en-US" sz="1400">
                <a:solidFill>
                  <a:schemeClr val="bg1"/>
                </a:solidFill>
              </a:rPr>
              <a:pPr algn="r"/>
              <a:t>22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1955C5AC-A1A7-4FBE-9FD9-74F41837831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RSTP改进一</a:t>
            </a:r>
          </a:p>
        </p:txBody>
      </p:sp>
      <p:pic>
        <p:nvPicPr>
          <p:cNvPr id="50179" name="Picture 3" descr="Route-processor">
            <a:extLst>
              <a:ext uri="{FF2B5EF4-FFF2-40B4-BE49-F238E27FC236}">
                <a16:creationId xmlns:a16="http://schemas.microsoft.com/office/drawing/2014/main" id="{C9CAE19D-A800-4506-A629-6C1032D67D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063" y="4095751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Picture 4" descr="Route-processor">
            <a:extLst>
              <a:ext uri="{FF2B5EF4-FFF2-40B4-BE49-F238E27FC236}">
                <a16:creationId xmlns:a16="http://schemas.microsoft.com/office/drawing/2014/main" id="{7A23872D-32B9-4008-B8E7-28FC35471F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101" y="2798764"/>
            <a:ext cx="100806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Picture 5" descr="Route-processor">
            <a:extLst>
              <a:ext uri="{FF2B5EF4-FFF2-40B4-BE49-F238E27FC236}">
                <a16:creationId xmlns:a16="http://schemas.microsoft.com/office/drawing/2014/main" id="{807D99A3-0581-4644-8AB3-63F303B687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026" y="2781301"/>
            <a:ext cx="100806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2" name="Line 6">
            <a:extLst>
              <a:ext uri="{FF2B5EF4-FFF2-40B4-BE49-F238E27FC236}">
                <a16:creationId xmlns:a16="http://schemas.microsoft.com/office/drawing/2014/main" id="{3F958909-02C8-422E-8F09-AC4EAA8EE3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2900" y="3214688"/>
            <a:ext cx="1081088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0183" name="Line 7">
            <a:extLst>
              <a:ext uri="{FF2B5EF4-FFF2-40B4-BE49-F238E27FC236}">
                <a16:creationId xmlns:a16="http://schemas.microsoft.com/office/drawing/2014/main" id="{0C877873-334D-4911-90A3-12320729AF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65789" y="3141664"/>
            <a:ext cx="936625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50184" name="Picture 8" descr="Route-processor">
            <a:extLst>
              <a:ext uri="{FF2B5EF4-FFF2-40B4-BE49-F238E27FC236}">
                <a16:creationId xmlns:a16="http://schemas.microsoft.com/office/drawing/2014/main" id="{A1222B60-CC02-43FD-92CB-72E243D84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063" y="1485901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5" name="Line 9">
            <a:extLst>
              <a:ext uri="{FF2B5EF4-FFF2-40B4-BE49-F238E27FC236}">
                <a16:creationId xmlns:a16="http://schemas.microsoft.com/office/drawing/2014/main" id="{D0DFAECE-EC90-4BB6-9319-A793662419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52900" y="1846264"/>
            <a:ext cx="1081088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0186" name="Line 10">
            <a:extLst>
              <a:ext uri="{FF2B5EF4-FFF2-40B4-BE49-F238E27FC236}">
                <a16:creationId xmlns:a16="http://schemas.microsoft.com/office/drawing/2014/main" id="{46EF3D7D-42DE-4034-9E24-D88FF23077A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21326" y="1846264"/>
            <a:ext cx="1152525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0187" name="Oval 11">
            <a:extLst>
              <a:ext uri="{FF2B5EF4-FFF2-40B4-BE49-F238E27FC236}">
                <a16:creationId xmlns:a16="http://schemas.microsoft.com/office/drawing/2014/main" id="{53DFD69A-116B-43AC-A90E-AF3973038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2709864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88" name="Oval 12">
            <a:extLst>
              <a:ext uri="{FF2B5EF4-FFF2-40B4-BE49-F238E27FC236}">
                <a16:creationId xmlns:a16="http://schemas.microsoft.com/office/drawing/2014/main" id="{15C5222A-06D1-4580-8E1B-521610B73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6" y="2709864"/>
            <a:ext cx="144463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89" name="Oval 13">
            <a:extLst>
              <a:ext uri="{FF2B5EF4-FFF2-40B4-BE49-F238E27FC236}">
                <a16:creationId xmlns:a16="http://schemas.microsoft.com/office/drawing/2014/main" id="{A3C71E68-75D9-4626-B34E-6A0A16C11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0963" y="1773239"/>
            <a:ext cx="144462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90" name="Oval 14">
            <a:extLst>
              <a:ext uri="{FF2B5EF4-FFF2-40B4-BE49-F238E27FC236}">
                <a16:creationId xmlns:a16="http://schemas.microsoft.com/office/drawing/2014/main" id="{1ADF15C5-B052-4BD1-B8D3-A3C915C99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301" y="1773239"/>
            <a:ext cx="144463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91" name="Oval 15">
            <a:extLst>
              <a:ext uri="{FF2B5EF4-FFF2-40B4-BE49-F238E27FC236}">
                <a16:creationId xmlns:a16="http://schemas.microsoft.com/office/drawing/2014/main" id="{2ED1144E-E68D-4BD6-B94A-A43943D30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463" y="3143251"/>
            <a:ext cx="144462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93" name="Oval 16">
            <a:extLst>
              <a:ext uri="{FF2B5EF4-FFF2-40B4-BE49-F238E27FC236}">
                <a16:creationId xmlns:a16="http://schemas.microsoft.com/office/drawing/2014/main" id="{2DE3D652-BB67-4659-A368-80B4DC9A6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0963" y="4006851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94" name="Oval 17">
            <a:extLst>
              <a:ext uri="{FF2B5EF4-FFF2-40B4-BE49-F238E27FC236}">
                <a16:creationId xmlns:a16="http://schemas.microsoft.com/office/drawing/2014/main" id="{D152F9BA-111E-4BFF-A8A6-6AE8DE965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0963" y="4006851"/>
            <a:ext cx="144462" cy="1428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95" name="Oval 18">
            <a:extLst>
              <a:ext uri="{FF2B5EF4-FFF2-40B4-BE49-F238E27FC236}">
                <a16:creationId xmlns:a16="http://schemas.microsoft.com/office/drawing/2014/main" id="{E839B18C-C2E1-47DE-B5E9-48F03DFF3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2763" y="4006851"/>
            <a:ext cx="144462" cy="1428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96" name="Oval 19">
            <a:extLst>
              <a:ext uri="{FF2B5EF4-FFF2-40B4-BE49-F238E27FC236}">
                <a16:creationId xmlns:a16="http://schemas.microsoft.com/office/drawing/2014/main" id="{6F3E22DE-EA4B-4208-90D2-E071801874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2763" y="4006851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" name="Text Box 20">
            <a:extLst>
              <a:ext uri="{FF2B5EF4-FFF2-40B4-BE49-F238E27FC236}">
                <a16:creationId xmlns:a16="http://schemas.microsoft.com/office/drawing/2014/main" id="{A8D94F73-5304-4530-A508-007B4F6AC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9163" y="1125538"/>
            <a:ext cx="1441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400" b="1"/>
              <a:t>RootBridge</a:t>
            </a:r>
          </a:p>
        </p:txBody>
      </p:sp>
      <p:sp>
        <p:nvSpPr>
          <p:cNvPr id="50197" name="Oval 21">
            <a:extLst>
              <a:ext uri="{FF2B5EF4-FFF2-40B4-BE49-F238E27FC236}">
                <a16:creationId xmlns:a16="http://schemas.microsoft.com/office/drawing/2014/main" id="{48812B2D-78D7-46F5-A1B2-60ADBF219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2488" y="4056064"/>
            <a:ext cx="144462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98" name="Oval 22">
            <a:extLst>
              <a:ext uri="{FF2B5EF4-FFF2-40B4-BE49-F238E27FC236}">
                <a16:creationId xmlns:a16="http://schemas.microsoft.com/office/drawing/2014/main" id="{171C8575-5CBC-4143-B1F4-788B89DE6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6" y="4056064"/>
            <a:ext cx="144463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199" name="Oval 23">
            <a:extLst>
              <a:ext uri="{FF2B5EF4-FFF2-40B4-BE49-F238E27FC236}">
                <a16:creationId xmlns:a16="http://schemas.microsoft.com/office/drawing/2014/main" id="{8FF3C6FF-90BC-4CA0-BDB4-3BADCE187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0551" y="4056064"/>
            <a:ext cx="144463" cy="1428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0200" name="Text Box 24">
            <a:extLst>
              <a:ext uri="{FF2B5EF4-FFF2-40B4-BE49-F238E27FC236}">
                <a16:creationId xmlns:a16="http://schemas.microsoft.com/office/drawing/2014/main" id="{A934681F-F22E-40E9-AC49-87C8F2EB9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8739" y="3983039"/>
            <a:ext cx="7207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根端口</a:t>
            </a:r>
          </a:p>
        </p:txBody>
      </p:sp>
      <p:sp>
        <p:nvSpPr>
          <p:cNvPr id="50201" name="Text Box 25">
            <a:extLst>
              <a:ext uri="{FF2B5EF4-FFF2-40B4-BE49-F238E27FC236}">
                <a16:creationId xmlns:a16="http://schemas.microsoft.com/office/drawing/2014/main" id="{9B111D38-EBF6-4EA3-8632-FB606469B1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6950" y="3983039"/>
            <a:ext cx="86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指定端口</a:t>
            </a:r>
          </a:p>
        </p:txBody>
      </p:sp>
      <p:sp>
        <p:nvSpPr>
          <p:cNvPr id="50202" name="Text Box 26">
            <a:extLst>
              <a:ext uri="{FF2B5EF4-FFF2-40B4-BE49-F238E27FC236}">
                <a16:creationId xmlns:a16="http://schemas.microsoft.com/office/drawing/2014/main" id="{40C6F40D-8BBC-4B23-8D1E-D299D14C1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6450" y="3983039"/>
            <a:ext cx="86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替换端口</a:t>
            </a:r>
          </a:p>
        </p:txBody>
      </p:sp>
      <p:sp>
        <p:nvSpPr>
          <p:cNvPr id="50204" name="Rectangle 27">
            <a:extLst>
              <a:ext uri="{FF2B5EF4-FFF2-40B4-BE49-F238E27FC236}">
                <a16:creationId xmlns:a16="http://schemas.microsoft.com/office/drawing/2014/main" id="{6C82B089-B572-470C-A2B0-14A1CD15B3D0}"/>
              </a:ext>
            </a:extLst>
          </p:cNvPr>
          <p:cNvSpPr/>
          <p:nvPr/>
        </p:nvSpPr>
        <p:spPr>
          <a:xfrm>
            <a:off x="1039122" y="4870451"/>
            <a:ext cx="6769100" cy="10156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noProof="1">
                <a:solidFill>
                  <a:srgbClr val="000099"/>
                </a:solidFill>
                <a:cs typeface="+mn-ea"/>
              </a:rPr>
              <a:t>新的端口角色的引入</a:t>
            </a:r>
            <a:endParaRPr lang="zh-CN" altLang="en-US" sz="2000" b="1" noProof="1">
              <a:solidFill>
                <a:srgbClr val="000099"/>
              </a:solidFill>
            </a:endParaRPr>
          </a:p>
          <a:p>
            <a:pPr marL="179388" lvl="1"/>
            <a:r>
              <a:rPr lang="zh-CN" altLang="en-US" sz="2000" b="1" noProof="1">
                <a:solidFill>
                  <a:srgbClr val="000099"/>
                </a:solidFill>
                <a:cs typeface="+mn-ea"/>
              </a:rPr>
              <a:t>替换端口(AlternatePort ):根端口的备份口，一旦根端口失     效，该口就立刻变为根端口。</a:t>
            </a:r>
            <a:endParaRPr lang="zh-CN" altLang="en-US" sz="2000" b="1" noProof="1">
              <a:solidFill>
                <a:srgbClr val="000099"/>
              </a:solidFill>
            </a:endParaRPr>
          </a:p>
        </p:txBody>
      </p:sp>
      <p:cxnSp>
        <p:nvCxnSpPr>
          <p:cNvPr id="4" name="直接箭头连接符 3">
            <a:extLst>
              <a:ext uri="{FF2B5EF4-FFF2-40B4-BE49-F238E27FC236}">
                <a16:creationId xmlns:a16="http://schemas.microsoft.com/office/drawing/2014/main" id="{93DB8B4B-8FC7-4E54-B3DB-6A4D0631CB7A}"/>
              </a:ext>
            </a:extLst>
          </p:cNvPr>
          <p:cNvCxnSpPr/>
          <p:nvPr/>
        </p:nvCxnSpPr>
        <p:spPr>
          <a:xfrm flipV="1">
            <a:off x="2928730" y="4095751"/>
            <a:ext cx="2107096" cy="5027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3" grpId="0" animBg="1"/>
      <p:bldP spid="50194" grpId="0" animBg="1"/>
      <p:bldP spid="50195" grpId="0" animBg="1"/>
      <p:bldP spid="5019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灯片编号占位符 3">
            <a:extLst>
              <a:ext uri="{FF2B5EF4-FFF2-40B4-BE49-F238E27FC236}">
                <a16:creationId xmlns:a16="http://schemas.microsoft.com/office/drawing/2014/main" id="{BA69435F-23BB-463E-B379-03850B03801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9D1298FF-8C05-41E2-AA2E-61CD61FD7B68}" type="slidenum">
              <a:rPr lang="zh-CN" altLang="en-US" sz="1400">
                <a:solidFill>
                  <a:schemeClr val="bg1"/>
                </a:solidFill>
              </a:rPr>
              <a:pPr algn="r"/>
              <a:t>23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6DBEB5F2-5EB2-47FC-8922-B14917201FA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RSTP改进一</a:t>
            </a:r>
          </a:p>
        </p:txBody>
      </p:sp>
      <p:pic>
        <p:nvPicPr>
          <p:cNvPr id="51203" name="Picture 3" descr="Route-processor">
            <a:extLst>
              <a:ext uri="{FF2B5EF4-FFF2-40B4-BE49-F238E27FC236}">
                <a16:creationId xmlns:a16="http://schemas.microsoft.com/office/drawing/2014/main" id="{ADB1FEC4-CA7A-421B-9812-A2E3666A1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763" y="3086101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4" name="Picture 4" descr="Route-processor">
            <a:extLst>
              <a:ext uri="{FF2B5EF4-FFF2-40B4-BE49-F238E27FC236}">
                <a16:creationId xmlns:a16="http://schemas.microsoft.com/office/drawing/2014/main" id="{6377F0A7-67EB-419E-BA89-B9BEEFB864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688" y="3068639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5" name="Picture 5" descr="Route-processor">
            <a:extLst>
              <a:ext uri="{FF2B5EF4-FFF2-40B4-BE49-F238E27FC236}">
                <a16:creationId xmlns:a16="http://schemas.microsoft.com/office/drawing/2014/main" id="{EC5247EB-E4F9-45F9-8CCB-C40DD2088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9726" y="1773239"/>
            <a:ext cx="100806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6" name="Line 6">
            <a:extLst>
              <a:ext uri="{FF2B5EF4-FFF2-40B4-BE49-F238E27FC236}">
                <a16:creationId xmlns:a16="http://schemas.microsoft.com/office/drawing/2014/main" id="{0C5F773E-EEDA-4B8C-9FB3-91551F8EE3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7564" y="2133600"/>
            <a:ext cx="1081087" cy="935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1207" name="Line 7">
            <a:extLst>
              <a:ext uri="{FF2B5EF4-FFF2-40B4-BE49-F238E27FC236}">
                <a16:creationId xmlns:a16="http://schemas.microsoft.com/office/drawing/2014/main" id="{A4B7CB95-D7BA-4412-B6F3-8DEEF10A42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5989" y="2133600"/>
            <a:ext cx="1152525" cy="935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1208" name="Oval 8">
            <a:extLst>
              <a:ext uri="{FF2B5EF4-FFF2-40B4-BE49-F238E27FC236}">
                <a16:creationId xmlns:a16="http://schemas.microsoft.com/office/drawing/2014/main" id="{6F1D2414-2246-497A-ADA4-C75FA2ED8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6" y="2997201"/>
            <a:ext cx="144463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09" name="Oval 9">
            <a:extLst>
              <a:ext uri="{FF2B5EF4-FFF2-40B4-BE49-F238E27FC236}">
                <a16:creationId xmlns:a16="http://schemas.microsoft.com/office/drawing/2014/main" id="{0CA9BFCA-1B25-4A30-965D-8AD64AF53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488" y="2997201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10" name="Oval 10">
            <a:extLst>
              <a:ext uri="{FF2B5EF4-FFF2-40B4-BE49-F238E27FC236}">
                <a16:creationId xmlns:a16="http://schemas.microsoft.com/office/drawing/2014/main" id="{22D3FDB5-AD92-401F-8051-DFA979195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5626" y="2060576"/>
            <a:ext cx="144463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11" name="Oval 11">
            <a:extLst>
              <a:ext uri="{FF2B5EF4-FFF2-40B4-BE49-F238E27FC236}">
                <a16:creationId xmlns:a16="http://schemas.microsoft.com/office/drawing/2014/main" id="{BC3DE864-6967-4E5F-998F-602F1FA51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2963" y="2060576"/>
            <a:ext cx="144462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12" name="Text Box 12">
            <a:extLst>
              <a:ext uri="{FF2B5EF4-FFF2-40B4-BE49-F238E27FC236}">
                <a16:creationId xmlns:a16="http://schemas.microsoft.com/office/drawing/2014/main" id="{6BB21ECC-C01D-433A-A50E-8C3416A06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3825" y="1412875"/>
            <a:ext cx="1441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400" b="1"/>
              <a:t>RootBridge</a:t>
            </a:r>
          </a:p>
        </p:txBody>
      </p:sp>
      <p:sp>
        <p:nvSpPr>
          <p:cNvPr id="51213" name="Oval 13">
            <a:extLst>
              <a:ext uri="{FF2B5EF4-FFF2-40B4-BE49-F238E27FC236}">
                <a16:creationId xmlns:a16="http://schemas.microsoft.com/office/drawing/2014/main" id="{96C648E4-A618-4220-953D-CA2E2C393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26" y="3465514"/>
            <a:ext cx="144463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14" name="Oval 14">
            <a:extLst>
              <a:ext uri="{FF2B5EF4-FFF2-40B4-BE49-F238E27FC236}">
                <a16:creationId xmlns:a16="http://schemas.microsoft.com/office/drawing/2014/main" id="{1996F2AB-2990-4DB2-B8EC-6395B8B8A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063" y="3465514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15" name="Oval 15">
            <a:extLst>
              <a:ext uri="{FF2B5EF4-FFF2-40B4-BE49-F238E27FC236}">
                <a16:creationId xmlns:a16="http://schemas.microsoft.com/office/drawing/2014/main" id="{75D0822D-2AE9-4C9A-89DF-E5B1302D2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0188" y="3465514"/>
            <a:ext cx="144462" cy="1428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16" name="Text Box 16">
            <a:extLst>
              <a:ext uri="{FF2B5EF4-FFF2-40B4-BE49-F238E27FC236}">
                <a16:creationId xmlns:a16="http://schemas.microsoft.com/office/drawing/2014/main" id="{FC26C99E-AFB7-47B1-927A-C4D3D1788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376" y="3392489"/>
            <a:ext cx="7207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根端口</a:t>
            </a:r>
          </a:p>
        </p:txBody>
      </p:sp>
      <p:sp>
        <p:nvSpPr>
          <p:cNvPr id="51217" name="Text Box 17">
            <a:extLst>
              <a:ext uri="{FF2B5EF4-FFF2-40B4-BE49-F238E27FC236}">
                <a16:creationId xmlns:a16="http://schemas.microsoft.com/office/drawing/2014/main" id="{20A2C88A-1521-4369-B077-B36121809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6588" y="3392489"/>
            <a:ext cx="86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指定端口</a:t>
            </a:r>
          </a:p>
        </p:txBody>
      </p:sp>
      <p:sp>
        <p:nvSpPr>
          <p:cNvPr id="51218" name="Text Box 18">
            <a:extLst>
              <a:ext uri="{FF2B5EF4-FFF2-40B4-BE49-F238E27FC236}">
                <a16:creationId xmlns:a16="http://schemas.microsoft.com/office/drawing/2014/main" id="{27A835AB-CBB1-4D94-B1B0-624A3B09B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6088" y="3392489"/>
            <a:ext cx="86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替换端口</a:t>
            </a:r>
          </a:p>
        </p:txBody>
      </p:sp>
      <p:sp>
        <p:nvSpPr>
          <p:cNvPr id="51219" name="Line 19">
            <a:extLst>
              <a:ext uri="{FF2B5EF4-FFF2-40B4-BE49-F238E27FC236}">
                <a16:creationId xmlns:a16="http://schemas.microsoft.com/office/drawing/2014/main" id="{DE78EEF4-37AC-4099-AA8C-F00666018F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1663" y="3463926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1220" name="Line 20">
            <a:extLst>
              <a:ext uri="{FF2B5EF4-FFF2-40B4-BE49-F238E27FC236}">
                <a16:creationId xmlns:a16="http://schemas.microsoft.com/office/drawing/2014/main" id="{BA3F4506-BBF1-48BC-8DAA-72B01200B98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5050" y="3463926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1221" name="Line 21">
            <a:extLst>
              <a:ext uri="{FF2B5EF4-FFF2-40B4-BE49-F238E27FC236}">
                <a16:creationId xmlns:a16="http://schemas.microsoft.com/office/drawing/2014/main" id="{B8182256-DF54-4A8F-99C7-AE4A07A4EA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2888" y="3968750"/>
            <a:ext cx="3382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1222" name="Line 22">
            <a:extLst>
              <a:ext uri="{FF2B5EF4-FFF2-40B4-BE49-F238E27FC236}">
                <a16:creationId xmlns:a16="http://schemas.microsoft.com/office/drawing/2014/main" id="{4F71FE84-EE48-4037-80A3-DCAE4AE734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7075" y="3463926"/>
            <a:ext cx="0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1223" name="Oval 23">
            <a:extLst>
              <a:ext uri="{FF2B5EF4-FFF2-40B4-BE49-F238E27FC236}">
                <a16:creationId xmlns:a16="http://schemas.microsoft.com/office/drawing/2014/main" id="{2367B327-E7E5-46EE-993C-4312CA6D7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3392489"/>
            <a:ext cx="144462" cy="14287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24" name="Oval 24">
            <a:extLst>
              <a:ext uri="{FF2B5EF4-FFF2-40B4-BE49-F238E27FC236}">
                <a16:creationId xmlns:a16="http://schemas.microsoft.com/office/drawing/2014/main" id="{6B714588-398F-41F3-B4E3-93BDF7297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8" y="3392489"/>
            <a:ext cx="144462" cy="1428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25" name="Oval 25">
            <a:extLst>
              <a:ext uri="{FF2B5EF4-FFF2-40B4-BE49-F238E27FC236}">
                <a16:creationId xmlns:a16="http://schemas.microsoft.com/office/drawing/2014/main" id="{AFF11D91-1415-4495-B072-D31E9AF49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063" y="3897314"/>
            <a:ext cx="144462" cy="14287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26" name="Text Box 26">
            <a:extLst>
              <a:ext uri="{FF2B5EF4-FFF2-40B4-BE49-F238E27FC236}">
                <a16:creationId xmlns:a16="http://schemas.microsoft.com/office/drawing/2014/main" id="{2BEDD000-00BE-4B5A-90D4-434F743DD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3824289"/>
            <a:ext cx="10080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备份端口</a:t>
            </a:r>
          </a:p>
        </p:txBody>
      </p:sp>
      <p:sp>
        <p:nvSpPr>
          <p:cNvPr id="51228" name="Oval 27">
            <a:extLst>
              <a:ext uri="{FF2B5EF4-FFF2-40B4-BE49-F238E27FC236}">
                <a16:creationId xmlns:a16="http://schemas.microsoft.com/office/drawing/2014/main" id="{5DBB4822-2E10-48DA-A671-42666B2D0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3" y="3392489"/>
            <a:ext cx="144462" cy="14287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29" name="AutoShape 28">
            <a:extLst>
              <a:ext uri="{FF2B5EF4-FFF2-40B4-BE49-F238E27FC236}">
                <a16:creationId xmlns:a16="http://schemas.microsoft.com/office/drawing/2014/main" id="{C7C50B4D-1A06-4279-A733-7F8C287A0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2195" y="3543386"/>
            <a:ext cx="285751" cy="398778"/>
          </a:xfrm>
          <a:prstGeom prst="irregularSeal1">
            <a:avLst/>
          </a:prstGeom>
          <a:solidFill>
            <a:srgbClr val="CC0000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30" name="Oval 29">
            <a:extLst>
              <a:ext uri="{FF2B5EF4-FFF2-40B4-BE49-F238E27FC236}">
                <a16:creationId xmlns:a16="http://schemas.microsoft.com/office/drawing/2014/main" id="{19A34F47-F06D-470E-8A08-5FC3E6513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3" y="3392489"/>
            <a:ext cx="144462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1231" name="Rectangle 30">
            <a:extLst>
              <a:ext uri="{FF2B5EF4-FFF2-40B4-BE49-F238E27FC236}">
                <a16:creationId xmlns:a16="http://schemas.microsoft.com/office/drawing/2014/main" id="{DC615BF0-32B0-4036-84B2-4C526443BAEB}"/>
              </a:ext>
            </a:extLst>
          </p:cNvPr>
          <p:cNvSpPr/>
          <p:nvPr/>
        </p:nvSpPr>
        <p:spPr>
          <a:xfrm>
            <a:off x="621508" y="4550043"/>
            <a:ext cx="7777162" cy="1323439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 noProof="1">
                <a:solidFill>
                  <a:srgbClr val="000099"/>
                </a:solidFill>
                <a:cs typeface="+mn-ea"/>
              </a:rPr>
              <a:t>新的端口角色的引入</a:t>
            </a:r>
            <a:endParaRPr lang="zh-CN" altLang="en-US" sz="2000" b="1" noProof="1">
              <a:solidFill>
                <a:srgbClr val="000099"/>
              </a:solidFill>
            </a:endParaRPr>
          </a:p>
          <a:p>
            <a:pPr marL="179388" lvl="1"/>
            <a:r>
              <a:rPr lang="zh-CN" altLang="en-US" sz="2000" b="1" noProof="1">
                <a:solidFill>
                  <a:srgbClr val="000099"/>
                </a:solidFill>
                <a:cs typeface="+mn-ea"/>
              </a:rPr>
              <a:t>备份端口(BackupPort)：Designate Port的备份口，当一个网桥有两个端口都连在一个LAN上，那么高优先级的端口为Designated Port，低优先级的端口为Backup Port。</a:t>
            </a:r>
            <a:endParaRPr lang="zh-CN" altLang="en-US" sz="2000" b="1" noProof="1">
              <a:solidFill>
                <a:srgbClr val="000099"/>
              </a:solidFill>
            </a:endParaRPr>
          </a:p>
        </p:txBody>
      </p:sp>
      <p:cxnSp>
        <p:nvCxnSpPr>
          <p:cNvPr id="3" name="直接箭头连接符 2">
            <a:extLst>
              <a:ext uri="{FF2B5EF4-FFF2-40B4-BE49-F238E27FC236}">
                <a16:creationId xmlns:a16="http://schemas.microsoft.com/office/drawing/2014/main" id="{76CA5254-4C3F-400F-B024-33E24E5B040C}"/>
              </a:ext>
            </a:extLst>
          </p:cNvPr>
          <p:cNvCxnSpPr/>
          <p:nvPr/>
        </p:nvCxnSpPr>
        <p:spPr>
          <a:xfrm flipV="1">
            <a:off x="1093304" y="3516800"/>
            <a:ext cx="1898891" cy="7392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8" grpId="0" animBg="1"/>
      <p:bldP spid="51229" grpId="0" animBg="1"/>
      <p:bldP spid="5123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灯片编号占位符 3">
            <a:extLst>
              <a:ext uri="{FF2B5EF4-FFF2-40B4-BE49-F238E27FC236}">
                <a16:creationId xmlns:a16="http://schemas.microsoft.com/office/drawing/2014/main" id="{E102EAD6-7D69-4F9A-9B60-BD002A31A7E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FCBE9E50-9B37-4346-8A7D-B377966FCEE1}" type="slidenum">
              <a:rPr lang="zh-CN" altLang="en-US" sz="1400">
                <a:solidFill>
                  <a:schemeClr val="bg1"/>
                </a:solidFill>
              </a:rPr>
              <a:pPr algn="r"/>
              <a:t>24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D799D755-CCEA-468E-A6CC-C9F214A72FD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41852" y="158750"/>
            <a:ext cx="3429000" cy="1325563"/>
          </a:xfrm>
        </p:spPr>
        <p:txBody>
          <a:bodyPr/>
          <a:lstStyle/>
          <a:p>
            <a:pPr eaLnBrk="1" hangingPunct="1"/>
            <a:r>
              <a:rPr lang="zh-CN" altLang="en-US"/>
              <a:t>RSTP改进二</a:t>
            </a:r>
          </a:p>
        </p:txBody>
      </p:sp>
      <p:pic>
        <p:nvPicPr>
          <p:cNvPr id="52227" name="Picture 3" descr="Route-processor">
            <a:extLst>
              <a:ext uri="{FF2B5EF4-FFF2-40B4-BE49-F238E27FC236}">
                <a16:creationId xmlns:a16="http://schemas.microsoft.com/office/drawing/2014/main" id="{F7123FF1-EF30-478E-9149-607FD39F6D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91" y="2025650"/>
            <a:ext cx="1008063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8" name="Picture 4" descr="Route-processor">
            <a:extLst>
              <a:ext uri="{FF2B5EF4-FFF2-40B4-BE49-F238E27FC236}">
                <a16:creationId xmlns:a16="http://schemas.microsoft.com/office/drawing/2014/main" id="{ECB651DB-E7F6-47BC-8A93-0585CF16E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6903" y="2025650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9" name="Text Box 5">
            <a:extLst>
              <a:ext uri="{FF2B5EF4-FFF2-40B4-BE49-F238E27FC236}">
                <a16:creationId xmlns:a16="http://schemas.microsoft.com/office/drawing/2014/main" id="{D928D94F-D475-4570-BC4E-F0C555040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254" y="1738312"/>
            <a:ext cx="1150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400" b="1"/>
              <a:t>SW1</a:t>
            </a:r>
          </a:p>
        </p:txBody>
      </p:sp>
      <p:sp>
        <p:nvSpPr>
          <p:cNvPr id="52230" name="Text Box 6">
            <a:extLst>
              <a:ext uri="{FF2B5EF4-FFF2-40B4-BE49-F238E27FC236}">
                <a16:creationId xmlns:a16="http://schemas.microsoft.com/office/drawing/2014/main" id="{FF294541-7713-4F09-A451-005509C8C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879" y="1738312"/>
            <a:ext cx="1150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400" b="1"/>
              <a:t>SW2</a:t>
            </a:r>
          </a:p>
        </p:txBody>
      </p:sp>
      <p:sp>
        <p:nvSpPr>
          <p:cNvPr id="52232" name="Line 7">
            <a:extLst>
              <a:ext uri="{FF2B5EF4-FFF2-40B4-BE49-F238E27FC236}">
                <a16:creationId xmlns:a16="http://schemas.microsoft.com/office/drawing/2014/main" id="{51310C67-89CC-4E38-B6A0-ED0645B06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7753" y="2187574"/>
            <a:ext cx="20891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2233" name="Line 8">
            <a:extLst>
              <a:ext uri="{FF2B5EF4-FFF2-40B4-BE49-F238E27FC236}">
                <a16:creationId xmlns:a16="http://schemas.microsoft.com/office/drawing/2014/main" id="{B0D249CD-CD49-4691-8787-C9D5926188A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3654" y="1900237"/>
            <a:ext cx="1584325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2234" name="Line 9">
            <a:extLst>
              <a:ext uri="{FF2B5EF4-FFF2-40B4-BE49-F238E27FC236}">
                <a16:creationId xmlns:a16="http://schemas.microsoft.com/office/drawing/2014/main" id="{5DA460C2-992C-4778-9C1E-D744A75084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3654" y="2476499"/>
            <a:ext cx="1584325" cy="0"/>
          </a:xfrm>
          <a:prstGeom prst="line">
            <a:avLst/>
          </a:prstGeom>
          <a:noFill/>
          <a:ln w="28575">
            <a:solidFill>
              <a:srgbClr val="00FF00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2235" name="Text Box 10">
            <a:extLst>
              <a:ext uri="{FF2B5EF4-FFF2-40B4-BE49-F238E27FC236}">
                <a16:creationId xmlns:a16="http://schemas.microsoft.com/office/drawing/2014/main" id="{12DB2735-FABD-431D-B44B-62987C038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1140" y="1684337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/>
              <a:t>proposal</a:t>
            </a:r>
          </a:p>
        </p:txBody>
      </p:sp>
      <p:sp>
        <p:nvSpPr>
          <p:cNvPr id="52236" name="Text Box 11">
            <a:extLst>
              <a:ext uri="{FF2B5EF4-FFF2-40B4-BE49-F238E27FC236}">
                <a16:creationId xmlns:a16="http://schemas.microsoft.com/office/drawing/2014/main" id="{AA1156B1-2DD7-4346-B5D0-E10A9856D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1140" y="2252662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/>
              <a:t>agree</a:t>
            </a:r>
          </a:p>
        </p:txBody>
      </p:sp>
      <p:sp>
        <p:nvSpPr>
          <p:cNvPr id="52237" name="Oval 12">
            <a:extLst>
              <a:ext uri="{FF2B5EF4-FFF2-40B4-BE49-F238E27FC236}">
                <a16:creationId xmlns:a16="http://schemas.microsoft.com/office/drawing/2014/main" id="{0301795C-1EFF-446D-B5D4-40C682F6A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6316" y="2116138"/>
            <a:ext cx="144463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2238" name="Oval 13">
            <a:extLst>
              <a:ext uri="{FF2B5EF4-FFF2-40B4-BE49-F238E27FC236}">
                <a16:creationId xmlns:a16="http://schemas.microsoft.com/office/drawing/2014/main" id="{78A712A1-FFCB-45D6-9BA1-98E99A1C2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878" y="2116138"/>
            <a:ext cx="144462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" name="Oval 14">
            <a:extLst>
              <a:ext uri="{FF2B5EF4-FFF2-40B4-BE49-F238E27FC236}">
                <a16:creationId xmlns:a16="http://schemas.microsoft.com/office/drawing/2014/main" id="{996ECEA2-D057-4742-9073-A8C707AB6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6903" y="3021806"/>
            <a:ext cx="144462" cy="142875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2239" name="Oval 15">
            <a:extLst>
              <a:ext uri="{FF2B5EF4-FFF2-40B4-BE49-F238E27FC236}">
                <a16:creationId xmlns:a16="http://schemas.microsoft.com/office/drawing/2014/main" id="{D46026E1-6C16-46E7-AD7D-89B980130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841" y="3021806"/>
            <a:ext cx="144463" cy="142875"/>
          </a:xfrm>
          <a:prstGeom prst="ellips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52240" name="Text Box 16">
            <a:extLst>
              <a:ext uri="{FF2B5EF4-FFF2-40B4-BE49-F238E27FC236}">
                <a16:creationId xmlns:a16="http://schemas.microsoft.com/office/drawing/2014/main" id="{A6AF401C-9BC4-49A3-8010-4D8F9DCDD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3154" y="2948780"/>
            <a:ext cx="7207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根端口</a:t>
            </a:r>
          </a:p>
        </p:txBody>
      </p:sp>
      <p:sp>
        <p:nvSpPr>
          <p:cNvPr id="52241" name="Text Box 17">
            <a:extLst>
              <a:ext uri="{FF2B5EF4-FFF2-40B4-BE49-F238E27FC236}">
                <a16:creationId xmlns:a16="http://schemas.microsoft.com/office/drawing/2014/main" id="{56FCFB56-FE13-49D7-A63E-811FFE584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1365" y="2948780"/>
            <a:ext cx="86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1200"/>
              <a:t>指定端口</a:t>
            </a:r>
          </a:p>
        </p:txBody>
      </p:sp>
      <p:sp>
        <p:nvSpPr>
          <p:cNvPr id="52242" name="Rectangle 18">
            <a:extLst>
              <a:ext uri="{FF2B5EF4-FFF2-40B4-BE49-F238E27FC236}">
                <a16:creationId xmlns:a16="http://schemas.microsoft.com/office/drawing/2014/main" id="{B5348FF5-EF2A-4C60-B71A-A012CC39EE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31" y="4270316"/>
            <a:ext cx="416324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rgbClr val="000099"/>
                </a:solidFill>
              </a:rPr>
              <a:t>指定端口可以通过与相连的网桥进行一次握手，快速进入转发状态。</a:t>
            </a: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BB88F295-7FFA-4F96-B3AB-E134F4B43879}"/>
              </a:ext>
            </a:extLst>
          </p:cNvPr>
          <p:cNvSpPr txBox="1">
            <a:spLocks noChangeArrowheads="1"/>
          </p:cNvSpPr>
          <p:nvPr/>
        </p:nvSpPr>
        <p:spPr>
          <a:xfrm>
            <a:off x="6215270" y="365127"/>
            <a:ext cx="5138530" cy="840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/>
              <a:t>RSTP改进三</a:t>
            </a:r>
            <a:endParaRPr lang="zh-CN" altLang="en-US" dirty="0"/>
          </a:p>
        </p:txBody>
      </p:sp>
      <p:pic>
        <p:nvPicPr>
          <p:cNvPr id="21" name="Picture 3" descr="Route-processor">
            <a:extLst>
              <a:ext uri="{FF2B5EF4-FFF2-40B4-BE49-F238E27FC236}">
                <a16:creationId xmlns:a16="http://schemas.microsoft.com/office/drawing/2014/main" id="{28C4627B-C7A7-4A85-AC2B-7576D272B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186" y="1684337"/>
            <a:ext cx="1800225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Line 4">
            <a:extLst>
              <a:ext uri="{FF2B5EF4-FFF2-40B4-BE49-F238E27FC236}">
                <a16:creationId xmlns:a16="http://schemas.microsoft.com/office/drawing/2014/main" id="{2BED647B-15DC-4154-958C-A0B1DCDE11AC}"/>
              </a:ext>
            </a:extLst>
          </p:cNvPr>
          <p:cNvSpPr>
            <a:spLocks noChangeShapeType="1"/>
          </p:cNvSpPr>
          <p:nvPr/>
        </p:nvSpPr>
        <p:spPr bwMode="auto">
          <a:xfrm>
            <a:off x="8043448" y="2114549"/>
            <a:ext cx="0" cy="1009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23" name="Picture 5" descr="PC">
            <a:extLst>
              <a:ext uri="{FF2B5EF4-FFF2-40B4-BE49-F238E27FC236}">
                <a16:creationId xmlns:a16="http://schemas.microsoft.com/office/drawing/2014/main" id="{D699AA8A-FEE9-4D5A-ACFE-6F3116D37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210" y="2916237"/>
            <a:ext cx="1079500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Oval 6">
            <a:extLst>
              <a:ext uri="{FF2B5EF4-FFF2-40B4-BE49-F238E27FC236}">
                <a16:creationId xmlns:a16="http://schemas.microsoft.com/office/drawing/2014/main" id="{B8000EA0-4920-4EF4-8257-AC876B982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2011" y="2044700"/>
            <a:ext cx="144463" cy="14287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5" name="AutoShape 7">
            <a:extLst>
              <a:ext uri="{FF2B5EF4-FFF2-40B4-BE49-F238E27FC236}">
                <a16:creationId xmlns:a16="http://schemas.microsoft.com/office/drawing/2014/main" id="{D2A46696-899A-4ED0-B217-1AC18F309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3810" y="2187575"/>
            <a:ext cx="1295400" cy="504825"/>
          </a:xfrm>
          <a:prstGeom prst="wedgeRectCallout">
            <a:avLst>
              <a:gd name="adj1" fmla="val -71199"/>
              <a:gd name="adj2" fmla="val -65722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200"/>
              <a:t>边缘端口，不可能产生环路</a:t>
            </a:r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id="{843158A5-50E0-40C5-AC3D-0C82835BC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3104" y="4270316"/>
            <a:ext cx="596026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400" b="1" dirty="0">
                <a:solidFill>
                  <a:srgbClr val="000099"/>
                </a:solidFill>
              </a:rPr>
              <a:t>网络边缘的端口，即直接与终端相连，而不是和其他网桥相连的端口可以直接进入转发状态，不需要任何等待时延。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5" grpId="0"/>
      <p:bldP spid="52236" grpId="0"/>
      <p:bldP spid="52237" grpId="0" animBg="1"/>
      <p:bldP spid="5223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灯片编号占位符 3">
            <a:extLst>
              <a:ext uri="{FF2B5EF4-FFF2-40B4-BE49-F238E27FC236}">
                <a16:creationId xmlns:a16="http://schemas.microsoft.com/office/drawing/2014/main" id="{D24B2155-3352-4FA7-8535-F35873443A9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BF6BF592-A9A3-4722-B66D-736C6567949B}" type="slidenum">
              <a:rPr lang="zh-CN" altLang="en-US" sz="1400">
                <a:solidFill>
                  <a:schemeClr val="bg1"/>
                </a:solidFill>
              </a:rPr>
              <a:pPr algn="r"/>
              <a:t>25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26662D21-3D4E-45D9-9290-DC9ECE738AC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RSTP的性能</a:t>
            </a: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702CE1A5-2434-4984-972E-A83C35634855}"/>
              </a:ext>
            </a:extLst>
          </p:cNvPr>
          <p:cNvSpPr/>
          <p:nvPr/>
        </p:nvSpPr>
        <p:spPr>
          <a:xfrm>
            <a:off x="838200" y="1773239"/>
            <a:ext cx="10889974" cy="301783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CN" altLang="en-US" sz="2400" b="1" noProof="1">
                <a:solidFill>
                  <a:srgbClr val="000099"/>
                </a:solidFill>
                <a:cs typeface="+mn-ea"/>
              </a:rPr>
              <a:t> 第一种改进的效果：发现拓扑改变到恢复连通性的时间可达数毫秒，并且无需传递配置消息。</a:t>
            </a:r>
            <a:endParaRPr lang="zh-CN" altLang="en-US" sz="2400" b="1" noProof="1">
              <a:solidFill>
                <a:srgbClr val="000099"/>
              </a:solidFill>
            </a:endParaRPr>
          </a:p>
          <a:p>
            <a:pPr lvl="1">
              <a:buFont typeface="Wingdings" panose="05000000000000000000" pitchFamily="2" charset="2"/>
              <a:buChar char="n"/>
            </a:pPr>
            <a:endParaRPr lang="zh-CN" altLang="en-US" sz="2400" b="1" noProof="1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CN" altLang="en-US" sz="2400" b="1" noProof="1">
                <a:solidFill>
                  <a:srgbClr val="000099"/>
                </a:solidFill>
                <a:cs typeface="+mn-ea"/>
              </a:rPr>
              <a:t> 第二种改进的效果：网络连通性可以在交换两个配置消息的时间内恢复，即握手的延时。</a:t>
            </a:r>
            <a:endParaRPr lang="zh-CN" altLang="en-US" sz="2400" b="1" noProof="1">
              <a:solidFill>
                <a:srgbClr val="000099"/>
              </a:solidFill>
            </a:endParaRPr>
          </a:p>
          <a:p>
            <a:pPr lvl="1">
              <a:buFont typeface="Wingdings" panose="05000000000000000000" pitchFamily="2" charset="2"/>
              <a:buChar char="n"/>
            </a:pPr>
            <a:endParaRPr lang="zh-CN" altLang="en-US" sz="2400" b="1" noProof="1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CN" altLang="en-US" sz="2400" b="1" noProof="1">
                <a:solidFill>
                  <a:srgbClr val="000099"/>
                </a:solidFill>
                <a:cs typeface="+mn-ea"/>
              </a:rPr>
              <a:t> 第三种改进的效果：边缘端口的状态变化不会影响网络连通性，也不会造成环路，因此进入转发状态无延时。</a:t>
            </a:r>
            <a:endParaRPr lang="zh-CN" altLang="en-US" sz="2400" b="1" noProof="1">
              <a:solidFill>
                <a:srgbClr val="000099"/>
              </a:solidFill>
            </a:endParaRP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0CB65FDD-A0ED-41F9-B93E-465CBA44B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5302251"/>
            <a:ext cx="7887320" cy="689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zh-CN" altLang="en-US" sz="2000" b="1" dirty="0"/>
              <a:t>若非根网桥在连续的三个Hello time内接受不到根的BPDU则立即产生和发送自己的BPDU，以加快间接感知网络拓扑变化的时间。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灯片编号占位符 3">
            <a:extLst>
              <a:ext uri="{FF2B5EF4-FFF2-40B4-BE49-F238E27FC236}">
                <a16:creationId xmlns:a16="http://schemas.microsoft.com/office/drawing/2014/main" id="{7CAA079B-1397-4CC9-8989-567049B915B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88FB879F-5DE8-43E4-BA17-2DB8E2E34519}" type="slidenum">
              <a:rPr lang="zh-CN" altLang="en-US" sz="1400">
                <a:solidFill>
                  <a:schemeClr val="bg1"/>
                </a:solidFill>
              </a:rPr>
              <a:pPr algn="r"/>
              <a:t>26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50ACEAF7-4F53-4EDA-8A65-9CCFB3B4ED8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RSTP与STP的区别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60163E8C-F713-4B45-BAB4-ED0DBBDE70DE}"/>
              </a:ext>
            </a:extLst>
          </p:cNvPr>
          <p:cNvSpPr/>
          <p:nvPr/>
        </p:nvSpPr>
        <p:spPr>
          <a:xfrm>
            <a:off x="1013791" y="2060575"/>
            <a:ext cx="10340009" cy="304698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2400" b="1" noProof="1">
                <a:solidFill>
                  <a:srgbClr val="000099"/>
                </a:solidFill>
                <a:cs typeface="+mn-ea"/>
              </a:rPr>
              <a:t>协议版本不同</a:t>
            </a:r>
            <a:endParaRPr lang="zh-CN" altLang="en-US" sz="2400" b="1" noProof="1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b="1" noProof="1">
                <a:solidFill>
                  <a:srgbClr val="000099"/>
                </a:solidFill>
                <a:cs typeface="+mn-ea"/>
              </a:rPr>
              <a:t>端口状态转换方式不同</a:t>
            </a:r>
            <a:endParaRPr lang="zh-CN" altLang="en-US" sz="2400" b="1" noProof="1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b="1" noProof="1">
                <a:solidFill>
                  <a:srgbClr val="000099"/>
                </a:solidFill>
                <a:cs typeface="+mn-ea"/>
              </a:rPr>
              <a:t>配置消息报文格式不同</a:t>
            </a:r>
            <a:endParaRPr lang="zh-CN" altLang="en-US" sz="2400" b="1" noProof="1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b="1" noProof="1">
                <a:solidFill>
                  <a:srgbClr val="000099"/>
                </a:solidFill>
                <a:cs typeface="+mn-ea"/>
              </a:rPr>
              <a:t>拓扑改变消息的传播方式不同</a:t>
            </a:r>
            <a:endParaRPr lang="zh-CN" altLang="en-US" sz="2400" b="1" noProof="1">
              <a:solidFill>
                <a:srgbClr val="000099"/>
              </a:solidFill>
            </a:endParaRPr>
          </a:p>
          <a:p>
            <a:endParaRPr lang="zh-CN" altLang="en-US" sz="2400" b="1" noProof="1">
              <a:solidFill>
                <a:srgbClr val="000099"/>
              </a:solidFill>
            </a:endParaRPr>
          </a:p>
          <a:p>
            <a:endParaRPr lang="zh-CN" altLang="en-US" sz="2400" b="1" noProof="1">
              <a:solidFill>
                <a:srgbClr val="000099"/>
              </a:solidFill>
            </a:endParaRPr>
          </a:p>
          <a:p>
            <a:pPr lvl="1"/>
            <a:r>
              <a:rPr lang="zh-CN" altLang="en-US" sz="2400" b="1" noProof="1">
                <a:cs typeface="+mn-ea"/>
              </a:rPr>
              <a:t>注意，RSTP也是在整个交换网络应用单生成树实例，不能解决由于网络规模增大带来的性能降低问题。建议网络直径最好不要超过7</a:t>
            </a:r>
            <a:endParaRPr lang="zh-CN" altLang="en-US" sz="2400" b="1" noProof="1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灯片编号占位符 3">
            <a:extLst>
              <a:ext uri="{FF2B5EF4-FFF2-40B4-BE49-F238E27FC236}">
                <a16:creationId xmlns:a16="http://schemas.microsoft.com/office/drawing/2014/main" id="{6AD1235A-F3B7-4320-8065-F6A02598BCD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34884A38-7EE4-49CB-8A6E-93AE79452B5B}" type="slidenum">
              <a:rPr lang="zh-CN" altLang="en-US" sz="1400">
                <a:solidFill>
                  <a:schemeClr val="bg1"/>
                </a:solidFill>
              </a:rPr>
              <a:pPr algn="r"/>
              <a:t>27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E26EEF97-0564-406C-BA35-922ECA92A3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58925" y="819284"/>
            <a:ext cx="7561262" cy="436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3600" dirty="0"/>
              <a:t>RSTP交换机与STP交换机的互操作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FF737CE1-8DAA-41C3-800A-54B3F0546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1607107"/>
            <a:ext cx="8764518" cy="3397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3025" tIns="36512" rIns="73025" bIns="36512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CN" altLang="en-US" sz="2400" b="1" dirty="0"/>
              <a:t>正常情况下，RSTP交换机不理解STP交换机的BPDU，STP交换机也不理解RSTP交换机的BPDU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zh-CN" altLang="en-US" sz="2400" b="1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CN" altLang="en-US" sz="2400" b="1" dirty="0"/>
              <a:t>在连续的两个Hello time内RSTP交换机均收到STPBPDU，则RSTP的接收端口会进入STP的兼容模式，即回到STP协议下。接收和处理STP BPDU</a:t>
            </a:r>
          </a:p>
          <a:p>
            <a:pPr>
              <a:buSzPct val="100000"/>
              <a:buFont typeface="Arial" panose="020B0604020202020204" pitchFamily="34" charset="0"/>
              <a:buChar char="•"/>
            </a:pPr>
            <a:endParaRPr lang="zh-CN" altLang="en-US" sz="2400" b="1" dirty="0"/>
          </a:p>
          <a:p>
            <a:pPr>
              <a:buSzPct val="100000"/>
              <a:buFont typeface="Arial" panose="020B0604020202020204" pitchFamily="34" charset="0"/>
              <a:buChar char="•"/>
            </a:pPr>
            <a:r>
              <a:rPr lang="zh-CN" altLang="en-US" sz="2400" b="1" dirty="0"/>
              <a:t>仅仅只是RSTP交换机上接收STP BPDU报文的端口会回退。而不是整个交换机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2BB68C3C-B632-42EA-96C2-B9779AD4D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644901"/>
            <a:ext cx="7696200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 b="1">
              <a:solidFill>
                <a:srgbClr val="993300"/>
              </a:solidFill>
            </a:endParaRPr>
          </a:p>
        </p:txBody>
      </p:sp>
      <p:sp>
        <p:nvSpPr>
          <p:cNvPr id="56325" name="Rectangle 5">
            <a:extLst>
              <a:ext uri="{FF2B5EF4-FFF2-40B4-BE49-F238E27FC236}">
                <a16:creationId xmlns:a16="http://schemas.microsoft.com/office/drawing/2014/main" id="{761BA1B1-BEC8-4C84-A3D5-C19864BCE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695083"/>
            <a:ext cx="7696200" cy="35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 b="1">
              <a:solidFill>
                <a:srgbClr val="993300"/>
              </a:solidFill>
            </a:endParaRPr>
          </a:p>
        </p:txBody>
      </p:sp>
      <p:sp>
        <p:nvSpPr>
          <p:cNvPr id="56326" name="Rectangle 6">
            <a:extLst>
              <a:ext uri="{FF2B5EF4-FFF2-40B4-BE49-F238E27FC236}">
                <a16:creationId xmlns:a16="http://schemas.microsoft.com/office/drawing/2014/main" id="{24412DB1-4102-46CB-AC38-A01C2081D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534026"/>
            <a:ext cx="7696200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>
                <a:solidFill>
                  <a:srgbClr val="FF0000"/>
                </a:solidFill>
              </a:rPr>
              <a:t>注意：在进行生成树协议迁移时，所有端口会重新收敛。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灯片编号占位符 3">
            <a:extLst>
              <a:ext uri="{FF2B5EF4-FFF2-40B4-BE49-F238E27FC236}">
                <a16:creationId xmlns:a16="http://schemas.microsoft.com/office/drawing/2014/main" id="{CD249C15-A216-47F5-979E-0150CA7D512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28D8D19C-651B-48B0-96CC-9578F5896252}" type="slidenum">
              <a:rPr lang="zh-CN" altLang="en-US" sz="1400">
                <a:solidFill>
                  <a:schemeClr val="bg1"/>
                </a:solidFill>
              </a:rPr>
              <a:pPr algn="r"/>
              <a:t>28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CD161E92-CF39-45D2-AA9F-3E2633E860B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RSTP与STP的兼容</a:t>
            </a:r>
          </a:p>
        </p:txBody>
      </p:sp>
      <p:pic>
        <p:nvPicPr>
          <p:cNvPr id="57347" name="Picture 3" descr="Route-processor">
            <a:extLst>
              <a:ext uri="{FF2B5EF4-FFF2-40B4-BE49-F238E27FC236}">
                <a16:creationId xmlns:a16="http://schemas.microsoft.com/office/drawing/2014/main" id="{718F0C94-4541-49D3-8B14-7884A9A90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3" y="2132014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8" name="Picture 4" descr="Route-processor">
            <a:extLst>
              <a:ext uri="{FF2B5EF4-FFF2-40B4-BE49-F238E27FC236}">
                <a16:creationId xmlns:a16="http://schemas.microsoft.com/office/drawing/2014/main" id="{705114E0-1D12-404F-8053-A9E773D933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2114551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9" name="Text Box 5">
            <a:extLst>
              <a:ext uri="{FF2B5EF4-FFF2-40B4-BE49-F238E27FC236}">
                <a16:creationId xmlns:a16="http://schemas.microsoft.com/office/drawing/2014/main" id="{1E6F4C30-C53D-477E-9772-0100946ED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3" y="1771650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SW1(RSTP)</a:t>
            </a:r>
          </a:p>
        </p:txBody>
      </p:sp>
      <p:sp>
        <p:nvSpPr>
          <p:cNvPr id="57350" name="Text Box 6">
            <a:extLst>
              <a:ext uri="{FF2B5EF4-FFF2-40B4-BE49-F238E27FC236}">
                <a16:creationId xmlns:a16="http://schemas.microsoft.com/office/drawing/2014/main" id="{0B8A1E43-2C1A-4248-AB86-694CEDAB9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8" y="1771650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SW2(STP)</a:t>
            </a:r>
          </a:p>
        </p:txBody>
      </p:sp>
      <p:sp>
        <p:nvSpPr>
          <p:cNvPr id="57351" name="Line 7">
            <a:extLst>
              <a:ext uri="{FF2B5EF4-FFF2-40B4-BE49-F238E27FC236}">
                <a16:creationId xmlns:a16="http://schemas.microsoft.com/office/drawing/2014/main" id="{82029BAC-59BF-41BC-98DE-9B7BE46A378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11676" y="2276475"/>
            <a:ext cx="1871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7353" name="Line 8">
            <a:extLst>
              <a:ext uri="{FF2B5EF4-FFF2-40B4-BE49-F238E27FC236}">
                <a16:creationId xmlns:a16="http://schemas.microsoft.com/office/drawing/2014/main" id="{7AEC7325-724E-4E1F-8EE2-CAFB5642AE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1987550"/>
            <a:ext cx="13668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7354" name="Text Box 9">
            <a:extLst>
              <a:ext uri="{FF2B5EF4-FFF2-40B4-BE49-F238E27FC236}">
                <a16:creationId xmlns:a16="http://schemas.microsoft.com/office/drawing/2014/main" id="{E519BA87-EFE5-44F9-9791-FCFAD3C50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1843089"/>
            <a:ext cx="1079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STP BPDU</a:t>
            </a:r>
          </a:p>
        </p:txBody>
      </p:sp>
      <p:sp>
        <p:nvSpPr>
          <p:cNvPr id="57355" name="Line 10">
            <a:extLst>
              <a:ext uri="{FF2B5EF4-FFF2-40B4-BE49-F238E27FC236}">
                <a16:creationId xmlns:a16="http://schemas.microsoft.com/office/drawing/2014/main" id="{388F26B1-A64C-4F88-AC06-0D4E17A297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563813"/>
            <a:ext cx="13668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7356" name="Text Box 11">
            <a:extLst>
              <a:ext uri="{FF2B5EF4-FFF2-40B4-BE49-F238E27FC236}">
                <a16:creationId xmlns:a16="http://schemas.microsoft.com/office/drawing/2014/main" id="{8FB039F2-1B48-4003-A063-C6C7E273E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5" y="2433639"/>
            <a:ext cx="1079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RSTP BPDU</a:t>
            </a:r>
          </a:p>
        </p:txBody>
      </p:sp>
      <p:sp>
        <p:nvSpPr>
          <p:cNvPr id="2" name="Rectangle 12">
            <a:extLst>
              <a:ext uri="{FF2B5EF4-FFF2-40B4-BE49-F238E27FC236}">
                <a16:creationId xmlns:a16="http://schemas.microsoft.com/office/drawing/2014/main" id="{5A89EE27-25DB-4692-B962-9E9E7F458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0" y="3357564"/>
            <a:ext cx="7272338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CN" altLang="en-US" sz="2000" b="1">
                <a:solidFill>
                  <a:srgbClr val="000099"/>
                </a:solidFill>
              </a:rPr>
              <a:t>RSTP 协议可以与STP 协议完全兼容</a:t>
            </a:r>
          </a:p>
          <a:p>
            <a:pPr lvl="1"/>
            <a:r>
              <a:rPr lang="zh-CN" altLang="en-US" sz="2000">
                <a:solidFill>
                  <a:srgbClr val="000099"/>
                </a:solidFill>
              </a:rPr>
              <a:t>RSTP 协议会根据收到的BPDU 版本号来自动判断与之相连的网桥是支持STP 协议还是支持RSTP 协议，如果是与STP 网桥互连就只能按STP 的forwarding 方法，过30 秒再forwarding，无法发挥RSTP 的最大功效</a:t>
            </a:r>
          </a:p>
          <a:p>
            <a:pPr lvl="1">
              <a:spcBef>
                <a:spcPct val="50000"/>
              </a:spcBef>
              <a:buFont typeface="Arial" panose="020B0604020202020204" pitchFamily="34" charset="0"/>
              <a:buChar char="–"/>
            </a:pPr>
            <a:endParaRPr lang="zh-CN" altLang="en-US" sz="200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4" grpId="0"/>
      <p:bldP spid="5735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灯片编号占位符 3">
            <a:extLst>
              <a:ext uri="{FF2B5EF4-FFF2-40B4-BE49-F238E27FC236}">
                <a16:creationId xmlns:a16="http://schemas.microsoft.com/office/drawing/2014/main" id="{BC115FE0-5C0D-4E16-B19D-7C01758BD3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157AC52A-D926-4C17-A336-923888962B23}" type="slidenum">
              <a:rPr lang="zh-CN" altLang="en-US" sz="1400">
                <a:solidFill>
                  <a:schemeClr val="bg1"/>
                </a:solidFill>
              </a:rPr>
              <a:pPr algn="r"/>
              <a:t>29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46886967-AA28-46C0-9E79-1137B25C1DC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RSTP与STP的兼容</a:t>
            </a:r>
          </a:p>
        </p:txBody>
      </p:sp>
      <p:pic>
        <p:nvPicPr>
          <p:cNvPr id="58371" name="Picture 3" descr="Route-processor">
            <a:extLst>
              <a:ext uri="{FF2B5EF4-FFF2-40B4-BE49-F238E27FC236}">
                <a16:creationId xmlns:a16="http://schemas.microsoft.com/office/drawing/2014/main" id="{3BD6BF6D-9A95-4A53-96CF-3CFC46AF2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3" y="1917701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72" name="Picture 4" descr="Route-processor">
            <a:extLst>
              <a:ext uri="{FF2B5EF4-FFF2-40B4-BE49-F238E27FC236}">
                <a16:creationId xmlns:a16="http://schemas.microsoft.com/office/drawing/2014/main" id="{DD3944C4-6110-4231-87A3-C5BBB099F5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1900239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3" name="Text Box 5">
            <a:extLst>
              <a:ext uri="{FF2B5EF4-FFF2-40B4-BE49-F238E27FC236}">
                <a16:creationId xmlns:a16="http://schemas.microsoft.com/office/drawing/2014/main" id="{2CBFE524-2E20-4522-8737-6A9CE34A4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3" y="1557339"/>
            <a:ext cx="1079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SW1(RSTP)</a:t>
            </a:r>
          </a:p>
        </p:txBody>
      </p:sp>
      <p:sp>
        <p:nvSpPr>
          <p:cNvPr id="58374" name="Text Box 6">
            <a:extLst>
              <a:ext uri="{FF2B5EF4-FFF2-40B4-BE49-F238E27FC236}">
                <a16:creationId xmlns:a16="http://schemas.microsoft.com/office/drawing/2014/main" id="{EA0BC603-FF59-4289-A4F3-6393C50B0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8" y="1557339"/>
            <a:ext cx="1079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SW2(STP)</a:t>
            </a:r>
          </a:p>
        </p:txBody>
      </p:sp>
      <p:sp>
        <p:nvSpPr>
          <p:cNvPr id="58375" name="Line 7">
            <a:extLst>
              <a:ext uri="{FF2B5EF4-FFF2-40B4-BE49-F238E27FC236}">
                <a16:creationId xmlns:a16="http://schemas.microsoft.com/office/drawing/2014/main" id="{3CC5CB4A-CC19-4FCA-A9ED-979CE26346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11676" y="2062163"/>
            <a:ext cx="1871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8376" name="Line 8">
            <a:extLst>
              <a:ext uri="{FF2B5EF4-FFF2-40B4-BE49-F238E27FC236}">
                <a16:creationId xmlns:a16="http://schemas.microsoft.com/office/drawing/2014/main" id="{62B9535A-7A43-40D4-98C8-F053131008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1773238"/>
            <a:ext cx="13668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8377" name="Text Box 9">
            <a:extLst>
              <a:ext uri="{FF2B5EF4-FFF2-40B4-BE49-F238E27FC236}">
                <a16:creationId xmlns:a16="http://schemas.microsoft.com/office/drawing/2014/main" id="{C2F28E61-C3D9-483F-A54E-0B15B86CD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1628775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STP BPDU</a:t>
            </a:r>
          </a:p>
        </p:txBody>
      </p:sp>
      <p:sp>
        <p:nvSpPr>
          <p:cNvPr id="58378" name="Line 10">
            <a:extLst>
              <a:ext uri="{FF2B5EF4-FFF2-40B4-BE49-F238E27FC236}">
                <a16:creationId xmlns:a16="http://schemas.microsoft.com/office/drawing/2014/main" id="{286C7856-13CA-4B4A-8355-C8B6E5012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349500"/>
            <a:ext cx="13668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8379" name="Text Box 11">
            <a:extLst>
              <a:ext uri="{FF2B5EF4-FFF2-40B4-BE49-F238E27FC236}">
                <a16:creationId xmlns:a16="http://schemas.microsoft.com/office/drawing/2014/main" id="{E435111E-6007-4E81-A12E-75B183CF0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5" y="2219325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STP BPDU</a:t>
            </a:r>
          </a:p>
        </p:txBody>
      </p:sp>
      <p:pic>
        <p:nvPicPr>
          <p:cNvPr id="58381" name="Picture 12" descr="Route-processor">
            <a:extLst>
              <a:ext uri="{FF2B5EF4-FFF2-40B4-BE49-F238E27FC236}">
                <a16:creationId xmlns:a16="http://schemas.microsoft.com/office/drawing/2014/main" id="{D4B2E7F2-5AA4-4906-B7FC-4E5EF27FA5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3" y="3357564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382" name="Picture 13" descr="Route-processor">
            <a:extLst>
              <a:ext uri="{FF2B5EF4-FFF2-40B4-BE49-F238E27FC236}">
                <a16:creationId xmlns:a16="http://schemas.microsoft.com/office/drawing/2014/main" id="{BDE33B4C-6419-4D49-A3B2-70A5BB0D9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3340101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83" name="Text Box 14">
            <a:extLst>
              <a:ext uri="{FF2B5EF4-FFF2-40B4-BE49-F238E27FC236}">
                <a16:creationId xmlns:a16="http://schemas.microsoft.com/office/drawing/2014/main" id="{6DBC5522-AF49-4C10-B78A-8D3C87577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3" y="2997200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SW1(RSTP)</a:t>
            </a:r>
          </a:p>
        </p:txBody>
      </p:sp>
      <p:sp>
        <p:nvSpPr>
          <p:cNvPr id="58384" name="Text Box 15">
            <a:extLst>
              <a:ext uri="{FF2B5EF4-FFF2-40B4-BE49-F238E27FC236}">
                <a16:creationId xmlns:a16="http://schemas.microsoft.com/office/drawing/2014/main" id="{02BC7DC8-8664-4D71-95C1-F60C81B8D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8" y="2997200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SW3(RSTP)</a:t>
            </a:r>
          </a:p>
        </p:txBody>
      </p:sp>
      <p:sp>
        <p:nvSpPr>
          <p:cNvPr id="58385" name="Line 16">
            <a:extLst>
              <a:ext uri="{FF2B5EF4-FFF2-40B4-BE49-F238E27FC236}">
                <a16:creationId xmlns:a16="http://schemas.microsoft.com/office/drawing/2014/main" id="{8ADA3484-8083-490B-83BB-3807ECD4D0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11676" y="3502025"/>
            <a:ext cx="1871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8386" name="Line 17">
            <a:extLst>
              <a:ext uri="{FF2B5EF4-FFF2-40B4-BE49-F238E27FC236}">
                <a16:creationId xmlns:a16="http://schemas.microsoft.com/office/drawing/2014/main" id="{F8E62C9E-C750-4C7D-92A9-3B49BF5817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3213100"/>
            <a:ext cx="13668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8387" name="Text Box 18">
            <a:extLst>
              <a:ext uri="{FF2B5EF4-FFF2-40B4-BE49-F238E27FC236}">
                <a16:creationId xmlns:a16="http://schemas.microsoft.com/office/drawing/2014/main" id="{7D73B7C7-EF1D-4F5F-91B5-C33F1E485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3068639"/>
            <a:ext cx="1079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STP BPDU</a:t>
            </a:r>
          </a:p>
        </p:txBody>
      </p:sp>
      <p:sp>
        <p:nvSpPr>
          <p:cNvPr id="58388" name="Line 19">
            <a:extLst>
              <a:ext uri="{FF2B5EF4-FFF2-40B4-BE49-F238E27FC236}">
                <a16:creationId xmlns:a16="http://schemas.microsoft.com/office/drawing/2014/main" id="{7D7C7759-409C-429F-9D77-F509EDA538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789363"/>
            <a:ext cx="13668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8389" name="Text Box 20">
            <a:extLst>
              <a:ext uri="{FF2B5EF4-FFF2-40B4-BE49-F238E27FC236}">
                <a16:creationId xmlns:a16="http://schemas.microsoft.com/office/drawing/2014/main" id="{2A6E6D33-B478-490B-B546-269B878FD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5" y="3659189"/>
            <a:ext cx="1079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STP BPDU</a:t>
            </a:r>
          </a:p>
        </p:txBody>
      </p:sp>
      <p:sp>
        <p:nvSpPr>
          <p:cNvPr id="2" name="Rectangle 21">
            <a:extLst>
              <a:ext uri="{FF2B5EF4-FFF2-40B4-BE49-F238E27FC236}">
                <a16:creationId xmlns:a16="http://schemas.microsoft.com/office/drawing/2014/main" id="{EBD1788B-0DCC-4568-8B56-96F7D10AA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9" y="4868863"/>
            <a:ext cx="6840537" cy="69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b="1">
                <a:solidFill>
                  <a:srgbClr val="000099"/>
                </a:solidFill>
              </a:rPr>
              <a:t>SW2换成了支持RSTP的SW3，但由于SW1仍然发送STP </a:t>
            </a:r>
          </a:p>
          <a:p>
            <a:pPr>
              <a:spcBef>
                <a:spcPct val="20000"/>
              </a:spcBef>
            </a:pPr>
            <a:r>
              <a:rPr lang="zh-CN" altLang="en-US" b="1">
                <a:solidFill>
                  <a:srgbClr val="000099"/>
                </a:solidFill>
              </a:rPr>
              <a:t>   BPDU，导致两台支持RSTP的交换机运行着STP。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8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8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8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3" grpId="0"/>
      <p:bldP spid="58384" grpId="0"/>
      <p:bldP spid="58387" grpId="0"/>
      <p:bldP spid="583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灯片编号占位符 3">
            <a:extLst>
              <a:ext uri="{FF2B5EF4-FFF2-40B4-BE49-F238E27FC236}">
                <a16:creationId xmlns:a16="http://schemas.microsoft.com/office/drawing/2014/main" id="{1B6E36AE-16A5-49A7-88F3-F267B8CB3D2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33B2119A-A85D-466D-9B34-5C76EA07823A}" type="slidenum">
              <a:rPr lang="zh-CN" altLang="en-US" sz="1400">
                <a:solidFill>
                  <a:schemeClr val="bg1"/>
                </a:solidFill>
              </a:rPr>
              <a:pPr algn="r"/>
              <a:t>3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E7607C5C-47DA-4B34-8411-59A6FB408FA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latin typeface="楷体_GB2312" pitchFamily="1" charset="-122"/>
              </a:rPr>
              <a:t>生成树综述</a:t>
            </a:r>
          </a:p>
        </p:txBody>
      </p:sp>
      <p:pic>
        <p:nvPicPr>
          <p:cNvPr id="8195" name="Picture 3" descr="Route-processor">
            <a:extLst>
              <a:ext uri="{FF2B5EF4-FFF2-40B4-BE49-F238E27FC236}">
                <a16:creationId xmlns:a16="http://schemas.microsoft.com/office/drawing/2014/main" id="{52DC46EF-480A-4175-A8ED-E75D3F8F1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439" y="4156075"/>
            <a:ext cx="9366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 descr="PC">
            <a:extLst>
              <a:ext uri="{FF2B5EF4-FFF2-40B4-BE49-F238E27FC236}">
                <a16:creationId xmlns:a16="http://schemas.microsoft.com/office/drawing/2014/main" id="{026C127C-5E95-45B1-B920-22D95A74E1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2860676"/>
            <a:ext cx="647700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Line 5">
            <a:extLst>
              <a:ext uri="{FF2B5EF4-FFF2-40B4-BE49-F238E27FC236}">
                <a16:creationId xmlns:a16="http://schemas.microsoft.com/office/drawing/2014/main" id="{89BC61DC-4DBC-48F1-8729-732F5D57224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3363913"/>
            <a:ext cx="0" cy="21590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198" name="Line 6">
            <a:extLst>
              <a:ext uri="{FF2B5EF4-FFF2-40B4-BE49-F238E27FC236}">
                <a16:creationId xmlns:a16="http://schemas.microsoft.com/office/drawing/2014/main" id="{B109CC05-F65E-4FFF-9494-0BC1098CED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9301" y="3579813"/>
            <a:ext cx="2951163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199" name="Line 7">
            <a:extLst>
              <a:ext uri="{FF2B5EF4-FFF2-40B4-BE49-F238E27FC236}">
                <a16:creationId xmlns:a16="http://schemas.microsoft.com/office/drawing/2014/main" id="{8D8BC036-D8D8-4D8B-ABFB-C44193522DE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0238" y="3579813"/>
            <a:ext cx="0" cy="576262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200" name="Line 8">
            <a:extLst>
              <a:ext uri="{FF2B5EF4-FFF2-40B4-BE49-F238E27FC236}">
                <a16:creationId xmlns:a16="http://schemas.microsoft.com/office/drawing/2014/main" id="{0A1EFCF0-2D22-4A65-AB1E-4A01CED480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40238" y="4660900"/>
            <a:ext cx="0" cy="503238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201" name="Line 9">
            <a:extLst>
              <a:ext uri="{FF2B5EF4-FFF2-40B4-BE49-F238E27FC236}">
                <a16:creationId xmlns:a16="http://schemas.microsoft.com/office/drawing/2014/main" id="{A97C64F6-9993-435B-A23A-5F01603FD9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89301" y="5164138"/>
            <a:ext cx="2951163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202" name="Line 10">
            <a:extLst>
              <a:ext uri="{FF2B5EF4-FFF2-40B4-BE49-F238E27FC236}">
                <a16:creationId xmlns:a16="http://schemas.microsoft.com/office/drawing/2014/main" id="{5A4C54EB-1198-40DD-8EA6-C81C56BF72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5164139"/>
            <a:ext cx="0" cy="287337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8203" name="Picture 11" descr="PC">
            <a:extLst>
              <a:ext uri="{FF2B5EF4-FFF2-40B4-BE49-F238E27FC236}">
                <a16:creationId xmlns:a16="http://schemas.microsoft.com/office/drawing/2014/main" id="{0A2EF7B1-C578-4AEC-AB48-883B373A7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5380038"/>
            <a:ext cx="6477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4" name="Text Box 12">
            <a:extLst>
              <a:ext uri="{FF2B5EF4-FFF2-40B4-BE49-F238E27FC236}">
                <a16:creationId xmlns:a16="http://schemas.microsoft.com/office/drawing/2014/main" id="{D5B8A99E-0720-4689-ADA1-AAA1C8BF4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4" y="3363913"/>
            <a:ext cx="9366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/>
              <a:t>LAN 1</a:t>
            </a:r>
          </a:p>
        </p:txBody>
      </p:sp>
      <p:sp>
        <p:nvSpPr>
          <p:cNvPr id="8205" name="Text Box 13">
            <a:extLst>
              <a:ext uri="{FF2B5EF4-FFF2-40B4-BE49-F238E27FC236}">
                <a16:creationId xmlns:a16="http://schemas.microsoft.com/office/drawing/2014/main" id="{14949C3A-B8D5-4866-95F2-12307CF49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4" y="5019676"/>
            <a:ext cx="936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/>
              <a:t>LAN 2</a:t>
            </a:r>
          </a:p>
        </p:txBody>
      </p:sp>
      <p:sp>
        <p:nvSpPr>
          <p:cNvPr id="8207" name="AutoShape 14">
            <a:extLst>
              <a:ext uri="{FF2B5EF4-FFF2-40B4-BE49-F238E27FC236}">
                <a16:creationId xmlns:a16="http://schemas.microsoft.com/office/drawing/2014/main" id="{181BD814-2887-4C63-8C5F-F65BB8530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8576" y="4156075"/>
            <a:ext cx="1152525" cy="287338"/>
          </a:xfrm>
          <a:prstGeom prst="wedgeRectCallout">
            <a:avLst>
              <a:gd name="adj1" fmla="val 73278"/>
              <a:gd name="adj2" fmla="val 62708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200"/>
              <a:t>存在单点故障</a:t>
            </a:r>
          </a:p>
        </p:txBody>
      </p:sp>
      <p:sp>
        <p:nvSpPr>
          <p:cNvPr id="8208" name="AutoShape 15">
            <a:extLst>
              <a:ext uri="{FF2B5EF4-FFF2-40B4-BE49-F238E27FC236}">
                <a16:creationId xmlns:a16="http://schemas.microsoft.com/office/drawing/2014/main" id="{8AFF6042-16DD-4DB8-BE2D-2053F6F0E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0688" y="3868739"/>
            <a:ext cx="1727200" cy="503237"/>
          </a:xfrm>
          <a:prstGeom prst="wedgeRectCallout">
            <a:avLst>
              <a:gd name="adj1" fmla="val -70130"/>
              <a:gd name="adj2" fmla="val -46847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200"/>
              <a:t>冗余的设计又会带来环路,导致广播风暴</a:t>
            </a:r>
          </a:p>
        </p:txBody>
      </p:sp>
      <p:grpSp>
        <p:nvGrpSpPr>
          <p:cNvPr id="8209" name="Group 16">
            <a:extLst>
              <a:ext uri="{FF2B5EF4-FFF2-40B4-BE49-F238E27FC236}">
                <a16:creationId xmlns:a16="http://schemas.microsoft.com/office/drawing/2014/main" id="{7B46132E-D5F1-416E-B95F-D666B0A0C9F3}"/>
              </a:ext>
            </a:extLst>
          </p:cNvPr>
          <p:cNvGrpSpPr>
            <a:grpSpLocks/>
          </p:cNvGrpSpPr>
          <p:nvPr/>
        </p:nvGrpSpPr>
        <p:grpSpPr bwMode="auto">
          <a:xfrm>
            <a:off x="6240463" y="2932114"/>
            <a:ext cx="1439862" cy="2879725"/>
            <a:chOff x="0" y="0"/>
            <a:chExt cx="907" cy="1814"/>
          </a:xfrm>
        </p:grpSpPr>
        <p:pic>
          <p:nvPicPr>
            <p:cNvPr id="2" name="Picture 17" descr="Route-processor">
              <a:extLst>
                <a:ext uri="{FF2B5EF4-FFF2-40B4-BE49-F238E27FC236}">
                  <a16:creationId xmlns:a16="http://schemas.microsoft.com/office/drawing/2014/main" id="{FA0E2B1D-705D-4CBF-A3CC-0324B359E4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1" y="771"/>
              <a:ext cx="590" cy="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10" name="Line 18">
              <a:extLst>
                <a:ext uri="{FF2B5EF4-FFF2-40B4-BE49-F238E27FC236}">
                  <a16:creationId xmlns:a16="http://schemas.microsoft.com/office/drawing/2014/main" id="{12117B03-E8D2-4772-9CFC-18E008FF0A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" y="408"/>
              <a:ext cx="0" cy="363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1" name="Line 19">
              <a:extLst>
                <a:ext uri="{FF2B5EF4-FFF2-40B4-BE49-F238E27FC236}">
                  <a16:creationId xmlns:a16="http://schemas.microsoft.com/office/drawing/2014/main" id="{BB1D6DF8-83BD-468E-AB4C-5D9526E999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4" y="1089"/>
              <a:ext cx="0" cy="317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2" name="Rectangle 20">
              <a:extLst>
                <a:ext uri="{FF2B5EF4-FFF2-40B4-BE49-F238E27FC236}">
                  <a16:creationId xmlns:a16="http://schemas.microsoft.com/office/drawing/2014/main" id="{925D962B-0810-4089-8582-96206856BF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907" cy="181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8213" name="Line 21">
              <a:extLst>
                <a:ext uri="{FF2B5EF4-FFF2-40B4-BE49-F238E27FC236}">
                  <a16:creationId xmlns:a16="http://schemas.microsoft.com/office/drawing/2014/main" id="{C54CA54E-BF85-4230-ADBF-9D551D5910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408"/>
              <a:ext cx="907" cy="0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214" name="Line 22">
              <a:extLst>
                <a:ext uri="{FF2B5EF4-FFF2-40B4-BE49-F238E27FC236}">
                  <a16:creationId xmlns:a16="http://schemas.microsoft.com/office/drawing/2014/main" id="{6BFADF20-8B3C-498A-B23F-9BB6C3EC9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406"/>
              <a:ext cx="907" cy="0"/>
            </a:xfrm>
            <a:prstGeom prst="line">
              <a:avLst/>
            </a:prstGeom>
            <a:noFill/>
            <a:ln w="28575">
              <a:solidFill>
                <a:srgbClr val="FF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8216" name="Rectangle 23">
            <a:extLst>
              <a:ext uri="{FF2B5EF4-FFF2-40B4-BE49-F238E27FC236}">
                <a16:creationId xmlns:a16="http://schemas.microsoft.com/office/drawing/2014/main" id="{8D2EACE6-3612-432C-99F3-60CB72FB7DDB}"/>
              </a:ext>
            </a:extLst>
          </p:cNvPr>
          <p:cNvSpPr/>
          <p:nvPr/>
        </p:nvSpPr>
        <p:spPr>
          <a:xfrm>
            <a:off x="4367213" y="1773238"/>
            <a:ext cx="381635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 noProof="1">
                <a:solidFill>
                  <a:srgbClr val="000099"/>
                </a:solidFill>
                <a:cs typeface="+mn-ea"/>
              </a:rPr>
              <a:t>生成树协议的产生背景</a:t>
            </a:r>
            <a:endParaRPr lang="zh-CN" altLang="en-US" sz="2800" b="1" noProof="1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7" grpId="0" animBg="1"/>
      <p:bldP spid="820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灯片编号占位符 3">
            <a:extLst>
              <a:ext uri="{FF2B5EF4-FFF2-40B4-BE49-F238E27FC236}">
                <a16:creationId xmlns:a16="http://schemas.microsoft.com/office/drawing/2014/main" id="{D253A3F0-7BDC-431E-ABCB-17F25D89E84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6E3B9190-C9B9-4B87-B3B1-1F7F5D631DB1}" type="slidenum">
              <a:rPr lang="zh-CN" altLang="en-US" sz="1400">
                <a:solidFill>
                  <a:schemeClr val="bg1"/>
                </a:solidFill>
              </a:rPr>
              <a:pPr algn="r"/>
              <a:t>30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C75E4C41-9B1B-463C-B453-A5D829C4DFA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RSTP与STP的兼容</a:t>
            </a:r>
          </a:p>
        </p:txBody>
      </p:sp>
      <p:pic>
        <p:nvPicPr>
          <p:cNvPr id="59395" name="Picture 3" descr="Route-processor">
            <a:extLst>
              <a:ext uri="{FF2B5EF4-FFF2-40B4-BE49-F238E27FC236}">
                <a16:creationId xmlns:a16="http://schemas.microsoft.com/office/drawing/2014/main" id="{76F480E7-069A-4640-B998-269E6DBA9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13" y="2565401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4" descr="Route-processor">
            <a:extLst>
              <a:ext uri="{FF2B5EF4-FFF2-40B4-BE49-F238E27FC236}">
                <a16:creationId xmlns:a16="http://schemas.microsoft.com/office/drawing/2014/main" id="{CCB2A32D-32C4-4E13-A8BE-793CB5579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2547939"/>
            <a:ext cx="1008062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7" name="Text Box 5">
            <a:extLst>
              <a:ext uri="{FF2B5EF4-FFF2-40B4-BE49-F238E27FC236}">
                <a16:creationId xmlns:a16="http://schemas.microsoft.com/office/drawing/2014/main" id="{45723A8D-2700-4A2D-ABDB-0C848D916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3613" y="2205039"/>
            <a:ext cx="1079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SW1(RSTP)</a:t>
            </a:r>
          </a:p>
        </p:txBody>
      </p:sp>
      <p:sp>
        <p:nvSpPr>
          <p:cNvPr id="59398" name="Text Box 6">
            <a:extLst>
              <a:ext uri="{FF2B5EF4-FFF2-40B4-BE49-F238E27FC236}">
                <a16:creationId xmlns:a16="http://schemas.microsoft.com/office/drawing/2014/main" id="{691AD4C5-10D0-4B62-A157-B3B341434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3338" y="2205039"/>
            <a:ext cx="1079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SW3(RSTP)</a:t>
            </a:r>
          </a:p>
        </p:txBody>
      </p:sp>
      <p:sp>
        <p:nvSpPr>
          <p:cNvPr id="59399" name="Line 7">
            <a:extLst>
              <a:ext uri="{FF2B5EF4-FFF2-40B4-BE49-F238E27FC236}">
                <a16:creationId xmlns:a16="http://schemas.microsoft.com/office/drawing/2014/main" id="{72B0AB30-509F-4815-8CAD-FB17093F0E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11676" y="2709863"/>
            <a:ext cx="1871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9401" name="Line 8">
            <a:extLst>
              <a:ext uri="{FF2B5EF4-FFF2-40B4-BE49-F238E27FC236}">
                <a16:creationId xmlns:a16="http://schemas.microsoft.com/office/drawing/2014/main" id="{C72D75F9-745A-4B79-95CB-7C116DD834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2420938"/>
            <a:ext cx="13668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9402" name="Text Box 9">
            <a:extLst>
              <a:ext uri="{FF2B5EF4-FFF2-40B4-BE49-F238E27FC236}">
                <a16:creationId xmlns:a16="http://schemas.microsoft.com/office/drawing/2014/main" id="{320C2FEB-D4D8-41D7-A896-425FC4F7D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2276475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RSTP BPDU</a:t>
            </a:r>
          </a:p>
        </p:txBody>
      </p:sp>
      <p:sp>
        <p:nvSpPr>
          <p:cNvPr id="59403" name="Line 10">
            <a:extLst>
              <a:ext uri="{FF2B5EF4-FFF2-40B4-BE49-F238E27FC236}">
                <a16:creationId xmlns:a16="http://schemas.microsoft.com/office/drawing/2014/main" id="{B8CAE5E1-F8B2-448F-9B73-4BFA84EEFA7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997200"/>
            <a:ext cx="13668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9404" name="Text Box 11">
            <a:extLst>
              <a:ext uri="{FF2B5EF4-FFF2-40B4-BE49-F238E27FC236}">
                <a16:creationId xmlns:a16="http://schemas.microsoft.com/office/drawing/2014/main" id="{A455DD93-8149-4924-B3AF-9DF8363E9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5" y="2867025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RSTP BPDU</a:t>
            </a:r>
          </a:p>
        </p:txBody>
      </p:sp>
      <p:sp>
        <p:nvSpPr>
          <p:cNvPr id="2" name="Rectangle 12">
            <a:extLst>
              <a:ext uri="{FF2B5EF4-FFF2-40B4-BE49-F238E27FC236}">
                <a16:creationId xmlns:a16="http://schemas.microsoft.com/office/drawing/2014/main" id="{E5934EC6-449A-4EB1-9BDB-427F40DC4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644900"/>
            <a:ext cx="80184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zh-CN" altLang="en-US" sz="2000">
                <a:solidFill>
                  <a:srgbClr val="000099"/>
                </a:solidFill>
              </a:rPr>
              <a:t>RSTP提供了protocol-migration 功能来强制发RSTP BPDU，这样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zh-CN" altLang="en-US" sz="2000">
                <a:solidFill>
                  <a:srgbClr val="000099"/>
                </a:solidFill>
              </a:rPr>
              <a:t>   SW1 强制发了RSTPBPDU，SW3 就发现与之互连的网桥是支持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zh-CN" altLang="en-US" sz="2000">
                <a:solidFill>
                  <a:srgbClr val="000099"/>
                </a:solidFill>
              </a:rPr>
              <a:t>   RSTP 的，于是两台交换机开始运行RSTP</a:t>
            </a:r>
          </a:p>
        </p:txBody>
      </p:sp>
      <p:sp>
        <p:nvSpPr>
          <p:cNvPr id="59405" name="Rectangle 13">
            <a:extLst>
              <a:ext uri="{FF2B5EF4-FFF2-40B4-BE49-F238E27FC236}">
                <a16:creationId xmlns:a16="http://schemas.microsoft.com/office/drawing/2014/main" id="{7B6D146A-983F-4068-B28A-D0D1E24F7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4941888"/>
            <a:ext cx="71294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b="1"/>
              <a:t>clear spanning-tree  detected-protocols</a:t>
            </a:r>
            <a:r>
              <a:rPr lang="zh-CN" altLang="en-US" b="1" i="1"/>
              <a:t>   interface</a:t>
            </a:r>
            <a:r>
              <a:rPr lang="zh-CN" altLang="en-US" b="1"/>
              <a:t>  </a:t>
            </a:r>
            <a:r>
              <a:rPr lang="zh-CN" altLang="en-US" i="1"/>
              <a:t>interface-id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2" grpId="0"/>
      <p:bldP spid="5940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灯片编号占位符 3">
            <a:extLst>
              <a:ext uri="{FF2B5EF4-FFF2-40B4-BE49-F238E27FC236}">
                <a16:creationId xmlns:a16="http://schemas.microsoft.com/office/drawing/2014/main" id="{399F6927-774F-46C9-9B3A-D98ADBE4A3E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836DF4AD-CF42-4A45-BCEF-1518AE643B53}" type="slidenum">
              <a:rPr lang="zh-CN" altLang="en-US" sz="1400">
                <a:solidFill>
                  <a:schemeClr val="bg1"/>
                </a:solidFill>
              </a:rPr>
              <a:pPr algn="r"/>
              <a:t>31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7960B15E-0FFE-4C04-97E4-F4922EBD28D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dirty="0"/>
              <a:t>RSTP的不足</a:t>
            </a:r>
          </a:p>
        </p:txBody>
      </p:sp>
      <p:pic>
        <p:nvPicPr>
          <p:cNvPr id="62467" name="Picture 3" descr="second">
            <a:extLst>
              <a:ext uri="{FF2B5EF4-FFF2-40B4-BE49-F238E27FC236}">
                <a16:creationId xmlns:a16="http://schemas.microsoft.com/office/drawing/2014/main" id="{EA71A2D9-2682-41BC-8CA7-3CDE333EBA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8" y="3049588"/>
            <a:ext cx="7921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8" name="Picture 4" descr="Route-processor">
            <a:extLst>
              <a:ext uri="{FF2B5EF4-FFF2-40B4-BE49-F238E27FC236}">
                <a16:creationId xmlns:a16="http://schemas.microsoft.com/office/drawing/2014/main" id="{6E31C879-80F3-4143-B3CC-D643E8E7B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8" y="4562475"/>
            <a:ext cx="7921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Line 5">
            <a:extLst>
              <a:ext uri="{FF2B5EF4-FFF2-40B4-BE49-F238E27FC236}">
                <a16:creationId xmlns:a16="http://schemas.microsoft.com/office/drawing/2014/main" id="{0D3FD1C6-7AE8-4AB0-8887-8A2BC99A10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6139" y="3625851"/>
            <a:ext cx="719137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62470" name="Picture 6" descr="second">
            <a:extLst>
              <a:ext uri="{FF2B5EF4-FFF2-40B4-BE49-F238E27FC236}">
                <a16:creationId xmlns:a16="http://schemas.microsoft.com/office/drawing/2014/main" id="{FA8D3003-25EE-45D9-BEB0-DBBDFD6757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1" y="3049588"/>
            <a:ext cx="79216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71" name="Line 7">
            <a:extLst>
              <a:ext uri="{FF2B5EF4-FFF2-40B4-BE49-F238E27FC236}">
                <a16:creationId xmlns:a16="http://schemas.microsoft.com/office/drawing/2014/main" id="{92B059D3-984F-4D5B-8C51-25544BAA93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64201" y="3625851"/>
            <a:ext cx="1008063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2472" name="Line 8">
            <a:extLst>
              <a:ext uri="{FF2B5EF4-FFF2-40B4-BE49-F238E27FC236}">
                <a16:creationId xmlns:a16="http://schemas.microsoft.com/office/drawing/2014/main" id="{AB0F50AD-A9DD-4802-A46D-DB4370999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6500" y="3336925"/>
            <a:ext cx="12969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2473" name="Text Box 9">
            <a:extLst>
              <a:ext uri="{FF2B5EF4-FFF2-40B4-BE49-F238E27FC236}">
                <a16:creationId xmlns:a16="http://schemas.microsoft.com/office/drawing/2014/main" id="{4ADCAC4C-2CF0-41ED-957E-42989A6FA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4030664"/>
            <a:ext cx="863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Vlan10</a:t>
            </a:r>
          </a:p>
          <a:p>
            <a:pPr algn="ctr">
              <a:spcBef>
                <a:spcPct val="50000"/>
              </a:spcBef>
            </a:pPr>
            <a:r>
              <a:rPr lang="zh-CN" altLang="en-US" sz="1200" b="1"/>
              <a:t>Vlan20</a:t>
            </a:r>
          </a:p>
        </p:txBody>
      </p:sp>
      <p:sp>
        <p:nvSpPr>
          <p:cNvPr id="62474" name="Text Box 10">
            <a:extLst>
              <a:ext uri="{FF2B5EF4-FFF2-40B4-BE49-F238E27FC236}">
                <a16:creationId xmlns:a16="http://schemas.microsoft.com/office/drawing/2014/main" id="{52320BCC-934F-46DA-B789-7F6F05CE5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2565401"/>
            <a:ext cx="863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Vlan10</a:t>
            </a:r>
          </a:p>
          <a:p>
            <a:pPr algn="ctr">
              <a:spcBef>
                <a:spcPct val="50000"/>
              </a:spcBef>
            </a:pPr>
            <a:r>
              <a:rPr lang="zh-CN" altLang="en-US" sz="1200" b="1"/>
              <a:t>Vlan20</a:t>
            </a:r>
          </a:p>
        </p:txBody>
      </p:sp>
      <p:sp>
        <p:nvSpPr>
          <p:cNvPr id="62475" name="Text Box 11">
            <a:extLst>
              <a:ext uri="{FF2B5EF4-FFF2-40B4-BE49-F238E27FC236}">
                <a16:creationId xmlns:a16="http://schemas.microsoft.com/office/drawing/2014/main" id="{149F8A19-3A04-4BAF-AD80-3FDD0F0A6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7950" y="2565401"/>
            <a:ext cx="863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200" b="1"/>
              <a:t>Vlan10</a:t>
            </a:r>
          </a:p>
          <a:p>
            <a:pPr algn="ctr">
              <a:spcBef>
                <a:spcPct val="50000"/>
              </a:spcBef>
            </a:pPr>
            <a:r>
              <a:rPr lang="zh-CN" altLang="en-US" sz="1200" b="1"/>
              <a:t>Vlan20</a:t>
            </a:r>
          </a:p>
        </p:txBody>
      </p:sp>
      <p:sp>
        <p:nvSpPr>
          <p:cNvPr id="62477" name="AutoShape 12">
            <a:extLst>
              <a:ext uri="{FF2B5EF4-FFF2-40B4-BE49-F238E27FC236}">
                <a16:creationId xmlns:a16="http://schemas.microsoft.com/office/drawing/2014/main" id="{3FC89EF9-C9FC-482B-BAF0-6A0D95DC5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7588" y="3515996"/>
            <a:ext cx="215900" cy="1037273"/>
          </a:xfrm>
          <a:prstGeom prst="irregularSeal1">
            <a:avLst/>
          </a:prstGeom>
          <a:solidFill>
            <a:srgbClr val="CC0000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62478" name="Rectangle 13">
            <a:extLst>
              <a:ext uri="{FF2B5EF4-FFF2-40B4-BE49-F238E27FC236}">
                <a16:creationId xmlns:a16="http://schemas.microsoft.com/office/drawing/2014/main" id="{6040AB69-F702-4BA4-BD29-5654D02926F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81200" y="1600201"/>
            <a:ext cx="8229600" cy="89217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zh-CN" altLang="en-US" sz="2000" b="1" noProof="1">
                <a:solidFill>
                  <a:srgbClr val="000099"/>
                </a:solidFill>
              </a:rPr>
              <a:t>在实际工程中,如果使用RSTP只能做到冗余备份,无法做到按照VLAN流量来进行负载均衡.</a:t>
            </a:r>
          </a:p>
          <a:p>
            <a:pPr eaLnBrk="1" hangingPunct="1"/>
            <a:endParaRPr lang="zh-CN" altLang="en-US" sz="2000" b="1" noProof="1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灯片编号占位符 3">
            <a:extLst>
              <a:ext uri="{FF2B5EF4-FFF2-40B4-BE49-F238E27FC236}">
                <a16:creationId xmlns:a16="http://schemas.microsoft.com/office/drawing/2014/main" id="{4332EE3E-989F-4716-B34D-DCCC2745A6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CAF3CFBB-EA48-414F-A3FE-ED599B3F2091}" type="slidenum">
              <a:rPr lang="zh-CN" altLang="en-US" sz="1400">
                <a:solidFill>
                  <a:schemeClr val="bg1"/>
                </a:solidFill>
              </a:rPr>
              <a:pPr algn="r"/>
              <a:t>32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4052811E-A1EF-4BDC-B92D-B666292B0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146176"/>
            <a:ext cx="487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sz="2800" b="1"/>
              <a:t>1、MSTP的定义（multiple）</a:t>
            </a:r>
            <a:endParaRPr lang="zh-CN" altLang="en-US" sz="2800" b="1">
              <a:latin typeface="宋体" panose="02010600030101010101" pitchFamily="2" charset="-122"/>
            </a:endParaRPr>
          </a:p>
        </p:txBody>
      </p:sp>
      <p:sp>
        <p:nvSpPr>
          <p:cNvPr id="63491" name="Text Box 3">
            <a:extLst>
              <a:ext uri="{FF2B5EF4-FFF2-40B4-BE49-F238E27FC236}">
                <a16:creationId xmlns:a16="http://schemas.microsoft.com/office/drawing/2014/main" id="{B5EB42C9-5146-4FBD-B38D-C61347D05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2636839"/>
            <a:ext cx="7331075" cy="159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zh-CN" altLang="en-US" sz="2200" b="1">
                <a:solidFill>
                  <a:srgbClr val="FF0000"/>
                </a:solidFill>
              </a:rPr>
              <a:t>定义和特点</a:t>
            </a:r>
          </a:p>
          <a:p>
            <a:pPr eaLnBrk="0" hangingPunct="0">
              <a:spcBef>
                <a:spcPct val="50000"/>
              </a:spcBef>
            </a:pPr>
            <a:r>
              <a:rPr lang="zh-CN" altLang="en-US" sz="2200" b="1"/>
              <a:t>MSTP可以将具有相同转发路径的VLAN映射到一个生成树中，无需每个VLAN一个生成树。可以根据用户不同的数据转发路径创建相应的生成树实例。</a:t>
            </a:r>
          </a:p>
        </p:txBody>
      </p:sp>
      <p:sp>
        <p:nvSpPr>
          <p:cNvPr id="63492" name="Text Box 4">
            <a:extLst>
              <a:ext uri="{FF2B5EF4-FFF2-40B4-BE49-F238E27FC236}">
                <a16:creationId xmlns:a16="http://schemas.microsoft.com/office/drawing/2014/main" id="{90E976E0-E523-4CEC-A8BC-4A32CF085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1" y="4437063"/>
            <a:ext cx="7331075" cy="750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zh-CN" altLang="en-US" sz="2200" b="1"/>
              <a:t>MSTP得到各个厂商设备的支持，其国际标准为IEEE802.1S</a:t>
            </a:r>
            <a:endParaRPr lang="zh-CN" altLang="en-US" sz="2200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灯片编号占位符 3">
            <a:extLst>
              <a:ext uri="{FF2B5EF4-FFF2-40B4-BE49-F238E27FC236}">
                <a16:creationId xmlns:a16="http://schemas.microsoft.com/office/drawing/2014/main" id="{677AED3C-5433-49CC-8D46-1A96F296BFF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BDB9071C-A63C-4FEC-82BD-B1364E0D74A6}" type="slidenum">
              <a:rPr lang="zh-CN" altLang="en-US" sz="1400">
                <a:solidFill>
                  <a:schemeClr val="bg1"/>
                </a:solidFill>
              </a:rPr>
              <a:pPr algn="r"/>
              <a:t>33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3572FE20-DB82-475D-9646-334F98F5E7E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sz="2800"/>
              <a:t>2、MST的工作原理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EF3AACDE-5357-4055-8ED8-C0F6E8C6486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CN" altLang="en-US"/>
              <a:t>1、收敛</a:t>
            </a:r>
          </a:p>
          <a:p>
            <a:pPr eaLnBrk="1" hangingPunct="1"/>
            <a:r>
              <a:rPr lang="zh-CN" altLang="en-US"/>
              <a:t>2、MST域</a:t>
            </a:r>
          </a:p>
          <a:p>
            <a:pPr eaLnBrk="1" hangingPunct="1"/>
            <a:r>
              <a:rPr lang="zh-CN" altLang="en-US"/>
              <a:t>3、MST的实例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灯片编号占位符 3">
            <a:extLst>
              <a:ext uri="{FF2B5EF4-FFF2-40B4-BE49-F238E27FC236}">
                <a16:creationId xmlns:a16="http://schemas.microsoft.com/office/drawing/2014/main" id="{5C1272C4-3BBF-4CE5-97C6-103BD3F1938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9E3D65C2-38E5-4B28-9C9B-1B801BEB9F42}" type="slidenum">
              <a:rPr lang="zh-CN" altLang="en-US" sz="1400">
                <a:solidFill>
                  <a:schemeClr val="bg1"/>
                </a:solidFill>
              </a:rPr>
              <a:pPr algn="r"/>
              <a:t>34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5A6CA3D6-4CB0-4675-A6B0-302CB83E72B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dirty="0">
                <a:solidFill>
                  <a:srgbClr val="FF0000"/>
                </a:solidFill>
              </a:rPr>
              <a:t>MSTP</a:t>
            </a:r>
            <a:r>
              <a:rPr lang="zh-CN" altLang="en-US" dirty="0">
                <a:solidFill>
                  <a:srgbClr val="FF0000"/>
                </a:solidFill>
                <a:latin typeface="宋体" panose="02010600030101010101" pitchFamily="2" charset="-122"/>
              </a:rPr>
              <a:t>的工作原理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EBD22BA8-0AB3-402C-9B23-108AF26D9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4" y="1524000"/>
            <a:ext cx="4376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sz="2400" b="1">
                <a:solidFill>
                  <a:schemeClr val="accent2"/>
                </a:solidFill>
              </a:rPr>
              <a:t>MSTP区域概念</a:t>
            </a:r>
            <a:endParaRPr lang="zh-CN" altLang="en-US" sz="2400" b="1">
              <a:solidFill>
                <a:schemeClr val="accent2"/>
              </a:solidFill>
              <a:latin typeface="宋体" panose="02010600030101010101" pitchFamily="2" charset="-122"/>
            </a:endParaRPr>
          </a:p>
        </p:txBody>
      </p:sp>
      <p:grpSp>
        <p:nvGrpSpPr>
          <p:cNvPr id="65540" name="Group 4">
            <a:extLst>
              <a:ext uri="{FF2B5EF4-FFF2-40B4-BE49-F238E27FC236}">
                <a16:creationId xmlns:a16="http://schemas.microsoft.com/office/drawing/2014/main" id="{01C2E086-94F7-4C90-B9C1-5372605A455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2133601"/>
            <a:ext cx="5257800" cy="3014663"/>
            <a:chOff x="0" y="0"/>
            <a:chExt cx="3600" cy="2064"/>
          </a:xfrm>
        </p:grpSpPr>
        <p:sp>
          <p:nvSpPr>
            <p:cNvPr id="65541" name="Rectangle 5">
              <a:extLst>
                <a:ext uri="{FF2B5EF4-FFF2-40B4-BE49-F238E27FC236}">
                  <a16:creationId xmlns:a16="http://schemas.microsoft.com/office/drawing/2014/main" id="{FC541AF6-1D07-4374-9702-98139DDAB4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600" cy="48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4C61A4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65542" name="Rectangle 6">
              <a:extLst>
                <a:ext uri="{FF2B5EF4-FFF2-40B4-BE49-F238E27FC236}">
                  <a16:creationId xmlns:a16="http://schemas.microsoft.com/office/drawing/2014/main" id="{3C34CC7D-D5A4-4DC3-8D09-8586D07EF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0"/>
              <a:ext cx="48" cy="2064"/>
            </a:xfrm>
            <a:prstGeom prst="rect">
              <a:avLst/>
            </a:prstGeom>
            <a:gradFill rotWithShape="0">
              <a:gsLst>
                <a:gs pos="0">
                  <a:srgbClr val="4C61A4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sp>
        <p:nvSpPr>
          <p:cNvPr id="65543" name="Text Box 7">
            <a:extLst>
              <a:ext uri="{FF2B5EF4-FFF2-40B4-BE49-F238E27FC236}">
                <a16:creationId xmlns:a16="http://schemas.microsoft.com/office/drawing/2014/main" id="{CAECC1CC-8C46-4E78-A2A6-E6E5BE297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514601"/>
            <a:ext cx="6400800" cy="1181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zh-CN" altLang="en-US" sz="2400" b="1"/>
              <a:t>为抑制生成树覆盖范围从而加快生成树的收敛，在MSTP的操作机制中，引入了区域的概念。</a:t>
            </a:r>
          </a:p>
        </p:txBody>
      </p:sp>
      <p:sp>
        <p:nvSpPr>
          <p:cNvPr id="65544" name="Text Box 8">
            <a:extLst>
              <a:ext uri="{FF2B5EF4-FFF2-40B4-BE49-F238E27FC236}">
                <a16:creationId xmlns:a16="http://schemas.microsoft.com/office/drawing/2014/main" id="{2A9B9B69-40D6-43EF-A13D-947FBCD71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350" y="4221164"/>
            <a:ext cx="6400800" cy="1181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025" tIns="36512" rIns="73025" bIns="3651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zh-CN" altLang="en-US" sz="2400" b="1"/>
              <a:t>我们将具有相同</a:t>
            </a:r>
            <a:r>
              <a:rPr lang="zh-CN" altLang="en-US" sz="2400" b="1">
                <a:solidFill>
                  <a:srgbClr val="FF0000"/>
                </a:solidFill>
              </a:rPr>
              <a:t>MSTP配置名称，MSTP配置修订号，VLAN与生成树实例的映射关系</a:t>
            </a:r>
            <a:r>
              <a:rPr lang="zh-CN" altLang="en-US" sz="2400" b="1"/>
              <a:t>的交换机的集合称为一个MSTP的区域。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Oval 2">
            <a:extLst>
              <a:ext uri="{FF2B5EF4-FFF2-40B4-BE49-F238E27FC236}">
                <a16:creationId xmlns:a16="http://schemas.microsoft.com/office/drawing/2014/main" id="{0CC8B372-AB84-47D0-AB12-4C47ADD27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3" y="3159126"/>
            <a:ext cx="43180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F3F0239-AA0B-438E-A372-D435173432E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39975" y="793751"/>
            <a:ext cx="5556250" cy="777875"/>
          </a:xfrm>
        </p:spPr>
        <p:txBody>
          <a:bodyPr/>
          <a:lstStyle/>
          <a:p>
            <a:pPr eaLnBrk="1" hangingPunct="1"/>
            <a:r>
              <a:rPr lang="zh-CN" altLang="en-US"/>
              <a:t>环路预防</a:t>
            </a:r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4169A6A2-1582-417B-B8BA-9DB66B0E29E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0" y="5013326"/>
            <a:ext cx="7772400" cy="1076325"/>
          </a:xfrm>
        </p:spPr>
        <p:txBody>
          <a:bodyPr/>
          <a:lstStyle/>
          <a:p>
            <a:pPr eaLnBrk="1" hangingPunct="1"/>
            <a:r>
              <a:rPr lang="zh-CN" altLang="en-US"/>
              <a:t>接入层交换机上连线出现环路</a:t>
            </a:r>
            <a:r>
              <a:rPr lang="en-US" altLang="zh-CN"/>
              <a:t>,</a:t>
            </a:r>
            <a:r>
              <a:rPr lang="zh-CN" altLang="en-US"/>
              <a:t>会影响到其他交换机的正常运行以及下联用户的正常上网</a:t>
            </a:r>
            <a:r>
              <a:rPr lang="en-US" altLang="zh-CN"/>
              <a:t>.</a:t>
            </a:r>
          </a:p>
        </p:txBody>
      </p:sp>
      <p:pic>
        <p:nvPicPr>
          <p:cNvPr id="75781" name="Picture 5" descr="Route-processor">
            <a:extLst>
              <a:ext uri="{FF2B5EF4-FFF2-40B4-BE49-F238E27FC236}">
                <a16:creationId xmlns:a16="http://schemas.microsoft.com/office/drawing/2014/main" id="{F452608C-12B1-4597-8699-87E01C629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1" y="2997200"/>
            <a:ext cx="792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2" name="Picture 6" descr="second">
            <a:extLst>
              <a:ext uri="{FF2B5EF4-FFF2-40B4-BE49-F238E27FC236}">
                <a16:creationId xmlns:a16="http://schemas.microsoft.com/office/drawing/2014/main" id="{5C57DAC7-3687-4001-9C00-A6F6CFCDA5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1557339"/>
            <a:ext cx="863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3" name="Picture 7" descr="Route-processor">
            <a:extLst>
              <a:ext uri="{FF2B5EF4-FFF2-40B4-BE49-F238E27FC236}">
                <a16:creationId xmlns:a16="http://schemas.microsoft.com/office/drawing/2014/main" id="{8E3B5E10-46C8-4150-9A8F-F4C38AACA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6" y="2997200"/>
            <a:ext cx="792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4" name="Picture 8" descr="Route-processor">
            <a:extLst>
              <a:ext uri="{FF2B5EF4-FFF2-40B4-BE49-F238E27FC236}">
                <a16:creationId xmlns:a16="http://schemas.microsoft.com/office/drawing/2014/main" id="{3DE65149-6057-44EA-B0F7-AA9E25477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1" y="2997200"/>
            <a:ext cx="792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5" name="Line 9">
            <a:extLst>
              <a:ext uri="{FF2B5EF4-FFF2-40B4-BE49-F238E27FC236}">
                <a16:creationId xmlns:a16="http://schemas.microsoft.com/office/drawing/2014/main" id="{0A06AE64-C6C9-4219-9D6A-EABFECF99C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3826" y="2278064"/>
            <a:ext cx="1800225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5786" name="Line 10">
            <a:extLst>
              <a:ext uri="{FF2B5EF4-FFF2-40B4-BE49-F238E27FC236}">
                <a16:creationId xmlns:a16="http://schemas.microsoft.com/office/drawing/2014/main" id="{833C1156-C5AE-4F77-8A85-AE64823E4E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2278064"/>
            <a:ext cx="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5787" name="Line 11">
            <a:extLst>
              <a:ext uri="{FF2B5EF4-FFF2-40B4-BE49-F238E27FC236}">
                <a16:creationId xmlns:a16="http://schemas.microsoft.com/office/drawing/2014/main" id="{BBCEB88A-42E4-4C0D-88F4-7D85960996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2278064"/>
            <a:ext cx="187325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5789" name="AutoShape 12">
            <a:extLst>
              <a:ext uri="{FF2B5EF4-FFF2-40B4-BE49-F238E27FC236}">
                <a16:creationId xmlns:a16="http://schemas.microsoft.com/office/drawing/2014/main" id="{66A84CE0-C8C2-452D-9ADC-341E8AF573D4}"/>
              </a:ext>
            </a:extLst>
          </p:cNvPr>
          <p:cNvSpPr>
            <a:spLocks noChangeArrowheads="1"/>
          </p:cNvSpPr>
          <p:nvPr/>
        </p:nvSpPr>
        <p:spPr bwMode="auto">
          <a:xfrm rot="20378635">
            <a:off x="4295775" y="2349500"/>
            <a:ext cx="935038" cy="279400"/>
          </a:xfrm>
          <a:prstGeom prst="rightArrow">
            <a:avLst>
              <a:gd name="adj1" fmla="val 50000"/>
              <a:gd name="adj2" fmla="val 83649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75790" name="AutoShape 13">
            <a:extLst>
              <a:ext uri="{FF2B5EF4-FFF2-40B4-BE49-F238E27FC236}">
                <a16:creationId xmlns:a16="http://schemas.microsoft.com/office/drawing/2014/main" id="{F452EAB3-2D72-4034-8E2A-82FC0238A09A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284788" y="2554288"/>
            <a:ext cx="606425" cy="279400"/>
          </a:xfrm>
          <a:prstGeom prst="rightArrow">
            <a:avLst>
              <a:gd name="adj1" fmla="val 50000"/>
              <a:gd name="adj2" fmla="val 54251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75791" name="AutoShape 14">
            <a:extLst>
              <a:ext uri="{FF2B5EF4-FFF2-40B4-BE49-F238E27FC236}">
                <a16:creationId xmlns:a16="http://schemas.microsoft.com/office/drawing/2014/main" id="{9F0A1686-2042-4AB4-BEE9-F72B4D39C239}"/>
              </a:ext>
            </a:extLst>
          </p:cNvPr>
          <p:cNvSpPr>
            <a:spLocks noChangeArrowheads="1"/>
          </p:cNvSpPr>
          <p:nvPr/>
        </p:nvSpPr>
        <p:spPr bwMode="auto">
          <a:xfrm rot="1192331">
            <a:off x="6345239" y="2386013"/>
            <a:ext cx="822325" cy="279400"/>
          </a:xfrm>
          <a:prstGeom prst="rightArrow">
            <a:avLst>
              <a:gd name="adj1" fmla="val 50000"/>
              <a:gd name="adj2" fmla="val 73566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75792" name="AutoShape 15">
            <a:extLst>
              <a:ext uri="{FF2B5EF4-FFF2-40B4-BE49-F238E27FC236}">
                <a16:creationId xmlns:a16="http://schemas.microsoft.com/office/drawing/2014/main" id="{FE643F44-A5BA-4DD9-877E-FE3A459A9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1" y="4005263"/>
            <a:ext cx="822325" cy="279400"/>
          </a:xfrm>
          <a:prstGeom prst="rightArrow">
            <a:avLst>
              <a:gd name="adj1" fmla="val 50000"/>
              <a:gd name="adj2" fmla="val 73566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3" name="Text Box 16">
            <a:extLst>
              <a:ext uri="{FF2B5EF4-FFF2-40B4-BE49-F238E27FC236}">
                <a16:creationId xmlns:a16="http://schemas.microsoft.com/office/drawing/2014/main" id="{96514F10-D834-4392-9A48-B2C24449E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426" y="3933826"/>
            <a:ext cx="1800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b="1"/>
              <a:t>广播风暴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5" dur="5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5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5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5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animBg="1"/>
      <p:bldP spid="75789" grpId="0" animBg="1"/>
      <p:bldP spid="75790" grpId="0" animBg="1"/>
      <p:bldP spid="75791" grpId="0" animBg="1"/>
      <p:bldP spid="7579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4611D35F-3779-45FD-AFDA-10CD169C4D0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39975" y="936626"/>
            <a:ext cx="5556250" cy="777875"/>
          </a:xfrm>
        </p:spPr>
        <p:txBody>
          <a:bodyPr/>
          <a:lstStyle/>
          <a:p>
            <a:pPr eaLnBrk="1" hangingPunct="1"/>
            <a:r>
              <a:rPr lang="zh-CN" altLang="en-US"/>
              <a:t>环路预防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C908DD60-BB59-467F-A315-E8C5AC84AAD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0" y="5300664"/>
            <a:ext cx="7772400" cy="7889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CN" altLang="en-US" sz="2400"/>
              <a:t>开启生成树之后</a:t>
            </a:r>
            <a:r>
              <a:rPr lang="en-US" altLang="zh-CN" sz="2400"/>
              <a:t>,</a:t>
            </a:r>
            <a:r>
              <a:rPr lang="zh-CN" altLang="en-US" sz="2400"/>
              <a:t>当交换机上检测到环路发生</a:t>
            </a:r>
            <a:r>
              <a:rPr lang="en-US" altLang="zh-CN" sz="2400"/>
              <a:t>,</a:t>
            </a:r>
            <a:r>
              <a:rPr lang="zh-CN" altLang="en-US" sz="2400"/>
              <a:t>就会自动将一个端口置为阻塞状态</a:t>
            </a:r>
            <a:r>
              <a:rPr lang="en-US" altLang="zh-CN" sz="2400"/>
              <a:t>,</a:t>
            </a:r>
            <a:r>
              <a:rPr lang="zh-CN" altLang="en-US" sz="2400"/>
              <a:t>防止环路的发生</a:t>
            </a:r>
            <a:r>
              <a:rPr lang="en-US" altLang="zh-CN" sz="2400"/>
              <a:t>.</a:t>
            </a:r>
          </a:p>
        </p:txBody>
      </p:sp>
      <p:sp>
        <p:nvSpPr>
          <p:cNvPr id="76804" name="Oval 4">
            <a:extLst>
              <a:ext uri="{FF2B5EF4-FFF2-40B4-BE49-F238E27FC236}">
                <a16:creationId xmlns:a16="http://schemas.microsoft.com/office/drawing/2014/main" id="{4D090E42-48B0-4C3A-A019-0B3DEDE42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3" y="3460751"/>
            <a:ext cx="43180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pic>
        <p:nvPicPr>
          <p:cNvPr id="76805" name="Picture 5" descr="Route-processor">
            <a:extLst>
              <a:ext uri="{FF2B5EF4-FFF2-40B4-BE49-F238E27FC236}">
                <a16:creationId xmlns:a16="http://schemas.microsoft.com/office/drawing/2014/main" id="{603FC62C-AD38-4A53-9F7A-D97AF1755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5051" y="3298825"/>
            <a:ext cx="792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6" name="Picture 6" descr="second">
            <a:extLst>
              <a:ext uri="{FF2B5EF4-FFF2-40B4-BE49-F238E27FC236}">
                <a16:creationId xmlns:a16="http://schemas.microsoft.com/office/drawing/2014/main" id="{E98011D8-C99F-41BF-B931-CD1674C81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1858964"/>
            <a:ext cx="863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7" name="Picture 7" descr="Route-processor">
            <a:extLst>
              <a:ext uri="{FF2B5EF4-FFF2-40B4-BE49-F238E27FC236}">
                <a16:creationId xmlns:a16="http://schemas.microsoft.com/office/drawing/2014/main" id="{0BA819B9-78A0-4FEF-A647-D7CD3380D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6" y="3298825"/>
            <a:ext cx="792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808" name="Picture 8" descr="Route-processor">
            <a:extLst>
              <a:ext uri="{FF2B5EF4-FFF2-40B4-BE49-F238E27FC236}">
                <a16:creationId xmlns:a16="http://schemas.microsoft.com/office/drawing/2014/main" id="{296FBFEA-77EE-49C8-BA63-842DDC937D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1" y="3298825"/>
            <a:ext cx="792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9" name="Line 9">
            <a:extLst>
              <a:ext uri="{FF2B5EF4-FFF2-40B4-BE49-F238E27FC236}">
                <a16:creationId xmlns:a16="http://schemas.microsoft.com/office/drawing/2014/main" id="{9B263928-EF25-47ED-AFA8-8DB9077894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33826" y="2579689"/>
            <a:ext cx="1800225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6810" name="Line 10">
            <a:extLst>
              <a:ext uri="{FF2B5EF4-FFF2-40B4-BE49-F238E27FC236}">
                <a16:creationId xmlns:a16="http://schemas.microsoft.com/office/drawing/2014/main" id="{DE41EA3B-CE90-4401-A447-8DC309E930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2579689"/>
            <a:ext cx="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6811" name="Line 11">
            <a:extLst>
              <a:ext uri="{FF2B5EF4-FFF2-40B4-BE49-F238E27FC236}">
                <a16:creationId xmlns:a16="http://schemas.microsoft.com/office/drawing/2014/main" id="{7911F9D5-9053-4A7B-B62D-8769AA68F7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4050" y="2579689"/>
            <a:ext cx="187325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6813" name="AutoShape 12">
            <a:extLst>
              <a:ext uri="{FF2B5EF4-FFF2-40B4-BE49-F238E27FC236}">
                <a16:creationId xmlns:a16="http://schemas.microsoft.com/office/drawing/2014/main" id="{BA668ED2-423D-43F7-B246-43D2C9F0A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3241359"/>
            <a:ext cx="215900" cy="1037273"/>
          </a:xfrm>
          <a:prstGeom prst="irregularSeal1">
            <a:avLst/>
          </a:prstGeom>
          <a:solidFill>
            <a:srgbClr val="CC0000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Oval 2">
            <a:extLst>
              <a:ext uri="{FF2B5EF4-FFF2-40B4-BE49-F238E27FC236}">
                <a16:creationId xmlns:a16="http://schemas.microsoft.com/office/drawing/2014/main" id="{2A6106CF-3CE5-4EBD-A2BD-FEF46E1DA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175" y="3860801"/>
            <a:ext cx="43180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90779777-B243-41C0-9402-02C63595DC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39975" y="722314"/>
            <a:ext cx="5556250" cy="777875"/>
          </a:xfrm>
        </p:spPr>
        <p:txBody>
          <a:bodyPr/>
          <a:lstStyle/>
          <a:p>
            <a:pPr eaLnBrk="1" hangingPunct="1"/>
            <a:r>
              <a:rPr lang="zh-CN" altLang="en-US"/>
              <a:t>环路预防</a:t>
            </a:r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id="{BCF9D438-66ED-40D1-8F92-A1DBAE639E3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0" y="4440239"/>
            <a:ext cx="7772400" cy="16525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2400"/>
              <a:t>当接入层交换机下联的普通交换机时</a:t>
            </a:r>
            <a:r>
              <a:rPr lang="en-US" altLang="zh-CN" sz="2400"/>
              <a:t>,</a:t>
            </a:r>
            <a:r>
              <a:rPr lang="zh-CN" altLang="en-US" sz="2400"/>
              <a:t>如果该交换机出现了环路</a:t>
            </a:r>
            <a:r>
              <a:rPr lang="en-US" altLang="zh-CN" sz="2400"/>
              <a:t>,</a:t>
            </a:r>
            <a:r>
              <a:rPr lang="zh-CN" altLang="en-US" sz="2400"/>
              <a:t>也会产生广播风暴</a:t>
            </a:r>
            <a:r>
              <a:rPr lang="en-US" altLang="zh-CN" sz="2400"/>
              <a:t>,</a:t>
            </a:r>
            <a:r>
              <a:rPr lang="zh-CN" altLang="en-US" sz="2400"/>
              <a:t>那么仅仅靠生成树协议还是不够的</a:t>
            </a:r>
            <a:r>
              <a:rPr lang="en-US" altLang="zh-CN" sz="2400"/>
              <a:t>,</a:t>
            </a:r>
            <a:r>
              <a:rPr lang="zh-CN" altLang="en-US" sz="2400"/>
              <a:t>所以在实际工程中</a:t>
            </a:r>
            <a:r>
              <a:rPr lang="en-US" altLang="zh-CN" sz="2400"/>
              <a:t>,</a:t>
            </a:r>
            <a:r>
              <a:rPr lang="zh-CN" altLang="en-US" sz="2400"/>
              <a:t>我们经常在接入层交换机的下联口上启用</a:t>
            </a:r>
            <a:r>
              <a:rPr lang="en-US" altLang="zh-CN" sz="2400"/>
              <a:t>BPDUGuard,</a:t>
            </a:r>
            <a:r>
              <a:rPr lang="zh-CN" altLang="en-US" sz="2400"/>
              <a:t>以防止下面的普通交换机发生环路</a:t>
            </a:r>
            <a:r>
              <a:rPr lang="en-US" altLang="zh-CN" sz="2400"/>
              <a:t>,</a:t>
            </a:r>
            <a:r>
              <a:rPr lang="zh-CN" altLang="en-US" sz="2400"/>
              <a:t>造成对网络的危害</a:t>
            </a:r>
            <a:r>
              <a:rPr lang="en-US" altLang="zh-CN" sz="2400"/>
              <a:t>.</a:t>
            </a:r>
          </a:p>
        </p:txBody>
      </p:sp>
      <p:pic>
        <p:nvPicPr>
          <p:cNvPr id="77829" name="Picture 5" descr="Route-processor">
            <a:extLst>
              <a:ext uri="{FF2B5EF4-FFF2-40B4-BE49-F238E27FC236}">
                <a16:creationId xmlns:a16="http://schemas.microsoft.com/office/drawing/2014/main" id="{0F075D50-A81D-483F-8632-D12A11EDC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1" y="2781300"/>
            <a:ext cx="792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0" name="Picture 6" descr="second">
            <a:extLst>
              <a:ext uri="{FF2B5EF4-FFF2-40B4-BE49-F238E27FC236}">
                <a16:creationId xmlns:a16="http://schemas.microsoft.com/office/drawing/2014/main" id="{36F1874E-E53A-43B9-BF56-52CA80178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1341439"/>
            <a:ext cx="863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1" name="Picture 7" descr="Route-processor">
            <a:extLst>
              <a:ext uri="{FF2B5EF4-FFF2-40B4-BE49-F238E27FC236}">
                <a16:creationId xmlns:a16="http://schemas.microsoft.com/office/drawing/2014/main" id="{1053E7D8-6EA2-416F-A105-CF488391C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6" y="2781300"/>
            <a:ext cx="792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7832" name="Picture 8" descr="Route-processor">
            <a:extLst>
              <a:ext uri="{FF2B5EF4-FFF2-40B4-BE49-F238E27FC236}">
                <a16:creationId xmlns:a16="http://schemas.microsoft.com/office/drawing/2014/main" id="{95F84144-2C00-4923-A331-D10589818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1" y="2781300"/>
            <a:ext cx="79216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33" name="Line 9">
            <a:extLst>
              <a:ext uri="{FF2B5EF4-FFF2-40B4-BE49-F238E27FC236}">
                <a16:creationId xmlns:a16="http://schemas.microsoft.com/office/drawing/2014/main" id="{9307DB02-E95B-44A3-8595-6A61F5C285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17926" y="2062164"/>
            <a:ext cx="1800225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7834" name="Line 10">
            <a:extLst>
              <a:ext uri="{FF2B5EF4-FFF2-40B4-BE49-F238E27FC236}">
                <a16:creationId xmlns:a16="http://schemas.microsoft.com/office/drawing/2014/main" id="{94AFC0B8-E069-4817-9412-605753CD52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8150" y="2062164"/>
            <a:ext cx="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7835" name="Line 11">
            <a:extLst>
              <a:ext uri="{FF2B5EF4-FFF2-40B4-BE49-F238E27FC236}">
                <a16:creationId xmlns:a16="http://schemas.microsoft.com/office/drawing/2014/main" id="{F9D4C537-1A47-4101-B1E8-42257A2E18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8150" y="2062164"/>
            <a:ext cx="187325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7836" name="Line 12">
            <a:extLst>
              <a:ext uri="{FF2B5EF4-FFF2-40B4-BE49-F238E27FC236}">
                <a16:creationId xmlns:a16="http://schemas.microsoft.com/office/drawing/2014/main" id="{4E032F99-8D6D-4594-865D-FDE9DDC395F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9513" y="3068638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77837" name="Picture 13" descr="Route-processor">
            <a:extLst>
              <a:ext uri="{FF2B5EF4-FFF2-40B4-BE49-F238E27FC236}">
                <a16:creationId xmlns:a16="http://schemas.microsoft.com/office/drawing/2014/main" id="{E6E20851-8453-45B3-865B-549DC2F6F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713" y="3716339"/>
            <a:ext cx="7921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39" name="AutoShape 14">
            <a:extLst>
              <a:ext uri="{FF2B5EF4-FFF2-40B4-BE49-F238E27FC236}">
                <a16:creationId xmlns:a16="http://schemas.microsoft.com/office/drawing/2014/main" id="{EF8C3614-305E-4E34-8910-A4F6D83C5BB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240088" y="3195638"/>
            <a:ext cx="533400" cy="279400"/>
          </a:xfrm>
          <a:prstGeom prst="rightArrow">
            <a:avLst>
              <a:gd name="adj1" fmla="val 50000"/>
              <a:gd name="adj2" fmla="val 4771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77840" name="AutoShape 15">
            <a:extLst>
              <a:ext uri="{FF2B5EF4-FFF2-40B4-BE49-F238E27FC236}">
                <a16:creationId xmlns:a16="http://schemas.microsoft.com/office/drawing/2014/main" id="{FE90E2AF-409F-475C-824F-11695D929D20}"/>
              </a:ext>
            </a:extLst>
          </p:cNvPr>
          <p:cNvSpPr>
            <a:spLocks noChangeArrowheads="1"/>
          </p:cNvSpPr>
          <p:nvPr/>
        </p:nvSpPr>
        <p:spPr bwMode="auto">
          <a:xfrm rot="20204333">
            <a:off x="3987800" y="2054225"/>
            <a:ext cx="863600" cy="279400"/>
          </a:xfrm>
          <a:prstGeom prst="rightArrow">
            <a:avLst>
              <a:gd name="adj1" fmla="val 50000"/>
              <a:gd name="adj2" fmla="val 7725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77841" name="AutoShape 16">
            <a:extLst>
              <a:ext uri="{FF2B5EF4-FFF2-40B4-BE49-F238E27FC236}">
                <a16:creationId xmlns:a16="http://schemas.microsoft.com/office/drawing/2014/main" id="{9063ADDD-D96C-474E-B922-45610980AD3E}"/>
              </a:ext>
            </a:extLst>
          </p:cNvPr>
          <p:cNvSpPr>
            <a:spLocks noChangeArrowheads="1"/>
          </p:cNvSpPr>
          <p:nvPr/>
        </p:nvSpPr>
        <p:spPr bwMode="auto">
          <a:xfrm rot="5201234">
            <a:off x="5040313" y="2332038"/>
            <a:ext cx="533400" cy="279400"/>
          </a:xfrm>
          <a:prstGeom prst="rightArrow">
            <a:avLst>
              <a:gd name="adj1" fmla="val 50000"/>
              <a:gd name="adj2" fmla="val 47718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77842" name="AutoShape 17">
            <a:extLst>
              <a:ext uri="{FF2B5EF4-FFF2-40B4-BE49-F238E27FC236}">
                <a16:creationId xmlns:a16="http://schemas.microsoft.com/office/drawing/2014/main" id="{63950A34-D186-450F-8B4C-1408FA9A183E}"/>
              </a:ext>
            </a:extLst>
          </p:cNvPr>
          <p:cNvSpPr>
            <a:spLocks noChangeArrowheads="1"/>
          </p:cNvSpPr>
          <p:nvPr/>
        </p:nvSpPr>
        <p:spPr bwMode="auto">
          <a:xfrm rot="1067033">
            <a:off x="6167439" y="2070100"/>
            <a:ext cx="534987" cy="279400"/>
          </a:xfrm>
          <a:prstGeom prst="rightArrow">
            <a:avLst>
              <a:gd name="adj1" fmla="val 50000"/>
              <a:gd name="adj2" fmla="val 4786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2" dur="500"/>
                                        <p:tgtEl>
                                          <p:spTgt spid="77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9" grpId="0" animBg="1"/>
      <p:bldP spid="77840" grpId="0" animBg="1"/>
      <p:bldP spid="77841" grpId="0" animBg="1"/>
      <p:bldP spid="7784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F28394F8-68E1-447E-9AB9-332825C7F71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39975" y="714376"/>
            <a:ext cx="5556250" cy="777875"/>
          </a:xfrm>
        </p:spPr>
        <p:txBody>
          <a:bodyPr/>
          <a:lstStyle/>
          <a:p>
            <a:pPr eaLnBrk="1" hangingPunct="1"/>
            <a:r>
              <a:rPr lang="zh-CN" altLang="en-US"/>
              <a:t>环路预防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D817A67E-9AE3-4FA9-8518-AF4133E2276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08213" y="4508500"/>
            <a:ext cx="7772400" cy="17287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2400"/>
              <a:t>开启了生成树的接入层交换机每隔</a:t>
            </a:r>
            <a:r>
              <a:rPr lang="en-US" altLang="zh-CN" sz="2400"/>
              <a:t>2s</a:t>
            </a:r>
            <a:r>
              <a:rPr lang="zh-CN" altLang="en-US" sz="2400"/>
              <a:t>发送一次</a:t>
            </a:r>
            <a:r>
              <a:rPr lang="en-US" altLang="zh-CN" sz="2400"/>
              <a:t>BPDU,</a:t>
            </a:r>
            <a:r>
              <a:rPr lang="zh-CN" altLang="en-US" sz="2400"/>
              <a:t>当接入层交换机下联的普通交换机发生环路时</a:t>
            </a:r>
            <a:r>
              <a:rPr lang="en-US" altLang="zh-CN" sz="2400"/>
              <a:t>,</a:t>
            </a:r>
            <a:r>
              <a:rPr lang="zh-CN" altLang="en-US" sz="2400"/>
              <a:t>接入层交换机会收到自己发出的</a:t>
            </a:r>
            <a:r>
              <a:rPr lang="en-US" altLang="zh-CN" sz="2400"/>
              <a:t>BPDU,</a:t>
            </a:r>
            <a:r>
              <a:rPr lang="zh-CN" altLang="en-US" sz="2400"/>
              <a:t>当开启了</a:t>
            </a:r>
            <a:r>
              <a:rPr lang="en-US" altLang="zh-CN" sz="2400"/>
              <a:t>BPDUGuard</a:t>
            </a:r>
            <a:r>
              <a:rPr lang="zh-CN" altLang="en-US" sz="2400"/>
              <a:t>功能时</a:t>
            </a:r>
            <a:r>
              <a:rPr lang="en-US" altLang="zh-CN" sz="2400"/>
              <a:t>,</a:t>
            </a:r>
            <a:r>
              <a:rPr lang="zh-CN" altLang="en-US" sz="2400"/>
              <a:t>会自动将收到</a:t>
            </a:r>
            <a:r>
              <a:rPr lang="en-US" altLang="zh-CN" sz="2400"/>
              <a:t>BPDU</a:t>
            </a:r>
            <a:r>
              <a:rPr lang="zh-CN" altLang="en-US" sz="2400"/>
              <a:t>的端口</a:t>
            </a:r>
            <a:r>
              <a:rPr lang="en-US" altLang="zh-CN" sz="2400"/>
              <a:t>disable</a:t>
            </a:r>
            <a:r>
              <a:rPr lang="zh-CN" altLang="en-US" sz="2400"/>
              <a:t>掉</a:t>
            </a:r>
            <a:r>
              <a:rPr lang="en-US" altLang="zh-CN" sz="2400"/>
              <a:t>,</a:t>
            </a:r>
            <a:r>
              <a:rPr lang="zh-CN" altLang="en-US" sz="2400"/>
              <a:t>从而防止了环路的发生</a:t>
            </a:r>
            <a:r>
              <a:rPr lang="en-US" altLang="zh-CN" sz="2400"/>
              <a:t>.</a:t>
            </a:r>
          </a:p>
        </p:txBody>
      </p:sp>
      <p:sp>
        <p:nvSpPr>
          <p:cNvPr id="78852" name="Oval 4">
            <a:extLst>
              <a:ext uri="{FF2B5EF4-FFF2-40B4-BE49-F238E27FC236}">
                <a16:creationId xmlns:a16="http://schemas.microsoft.com/office/drawing/2014/main" id="{E0268A30-4EC0-4BFB-B47B-0A0346F8D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3787776"/>
            <a:ext cx="431800" cy="2889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pic>
        <p:nvPicPr>
          <p:cNvPr id="78853" name="Picture 5" descr="Route-processor">
            <a:extLst>
              <a:ext uri="{FF2B5EF4-FFF2-40B4-BE49-F238E27FC236}">
                <a16:creationId xmlns:a16="http://schemas.microsoft.com/office/drawing/2014/main" id="{8C0FBD52-1EC0-4BCC-8AC5-C74613D08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3" y="2708275"/>
            <a:ext cx="7921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4" name="Picture 6" descr="second">
            <a:extLst>
              <a:ext uri="{FF2B5EF4-FFF2-40B4-BE49-F238E27FC236}">
                <a16:creationId xmlns:a16="http://schemas.microsoft.com/office/drawing/2014/main" id="{38AC3ADC-01AE-4714-B8B9-A2EA69281C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38" y="1268414"/>
            <a:ext cx="863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5" name="Picture 7" descr="Route-processor">
            <a:extLst>
              <a:ext uri="{FF2B5EF4-FFF2-40B4-BE49-F238E27FC236}">
                <a16:creationId xmlns:a16="http://schemas.microsoft.com/office/drawing/2014/main" id="{7EA788B3-0C14-42C5-8505-00792F4EE9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38" y="2708275"/>
            <a:ext cx="7921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856" name="Picture 8" descr="Route-processor">
            <a:extLst>
              <a:ext uri="{FF2B5EF4-FFF2-40B4-BE49-F238E27FC236}">
                <a16:creationId xmlns:a16="http://schemas.microsoft.com/office/drawing/2014/main" id="{B9FCAF1F-B97C-403D-8161-C7F951A6A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2708275"/>
            <a:ext cx="792162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7" name="Line 9">
            <a:extLst>
              <a:ext uri="{FF2B5EF4-FFF2-40B4-BE49-F238E27FC236}">
                <a16:creationId xmlns:a16="http://schemas.microsoft.com/office/drawing/2014/main" id="{60E9ACF1-3B67-46AF-865E-4333CD96B4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10089" y="1989139"/>
            <a:ext cx="1800225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58" name="Line 10">
            <a:extLst>
              <a:ext uri="{FF2B5EF4-FFF2-40B4-BE49-F238E27FC236}">
                <a16:creationId xmlns:a16="http://schemas.microsoft.com/office/drawing/2014/main" id="{0EF8DFB4-BA31-476D-9A02-D79FF0AB9CB4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0313" y="1989139"/>
            <a:ext cx="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59" name="Line 11">
            <a:extLst>
              <a:ext uri="{FF2B5EF4-FFF2-40B4-BE49-F238E27FC236}">
                <a16:creationId xmlns:a16="http://schemas.microsoft.com/office/drawing/2014/main" id="{93B96BED-F343-402D-818E-44BD8EE65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0313" y="1989139"/>
            <a:ext cx="1873250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60" name="Line 12">
            <a:extLst>
              <a:ext uri="{FF2B5EF4-FFF2-40B4-BE49-F238E27FC236}">
                <a16:creationId xmlns:a16="http://schemas.microsoft.com/office/drawing/2014/main" id="{AF50A92C-FC9F-45CC-92D3-AE3B46AA7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1675" y="2995613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78861" name="Picture 13" descr="Route-processor">
            <a:extLst>
              <a:ext uri="{FF2B5EF4-FFF2-40B4-BE49-F238E27FC236}">
                <a16:creationId xmlns:a16="http://schemas.microsoft.com/office/drawing/2014/main" id="{D348169E-12D6-4591-B618-35B322BAC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6" y="3643314"/>
            <a:ext cx="7921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62" name="Oval 14">
            <a:extLst>
              <a:ext uri="{FF2B5EF4-FFF2-40B4-BE49-F238E27FC236}">
                <a16:creationId xmlns:a16="http://schemas.microsoft.com/office/drawing/2014/main" id="{6AD8B4CE-202B-475F-84F9-D053C57E8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8" y="2924176"/>
            <a:ext cx="144462" cy="144463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78863" name="Line 15">
            <a:extLst>
              <a:ext uri="{FF2B5EF4-FFF2-40B4-BE49-F238E27FC236}">
                <a16:creationId xmlns:a16="http://schemas.microsoft.com/office/drawing/2014/main" id="{F150CD32-62C4-486F-A5EC-0C1D2ABF0E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56138" y="3068638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8864" name="Text Box 16">
            <a:extLst>
              <a:ext uri="{FF2B5EF4-FFF2-40B4-BE49-F238E27FC236}">
                <a16:creationId xmlns:a16="http://schemas.microsoft.com/office/drawing/2014/main" id="{E3CDA605-F36A-496D-A9C9-BAAA1EEB8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6" y="3195638"/>
            <a:ext cx="9366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1400" b="1"/>
              <a:t>BPDU</a:t>
            </a:r>
          </a:p>
        </p:txBody>
      </p:sp>
      <p:sp>
        <p:nvSpPr>
          <p:cNvPr id="78865" name="AutoShape 17">
            <a:extLst>
              <a:ext uri="{FF2B5EF4-FFF2-40B4-BE49-F238E27FC236}">
                <a16:creationId xmlns:a16="http://schemas.microsoft.com/office/drawing/2014/main" id="{75908380-C35F-4208-B03D-98E6C0056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4475" y="2349501"/>
            <a:ext cx="1150938" cy="430213"/>
          </a:xfrm>
          <a:prstGeom prst="wedgeRectCallout">
            <a:avLst>
              <a:gd name="adj1" fmla="val 90278"/>
              <a:gd name="adj2" fmla="val 8689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200"/>
              <a:t>端口上开启了BPDUGuard</a:t>
            </a:r>
          </a:p>
        </p:txBody>
      </p:sp>
      <p:sp>
        <p:nvSpPr>
          <p:cNvPr id="78866" name="AutoShape 18">
            <a:extLst>
              <a:ext uri="{FF2B5EF4-FFF2-40B4-BE49-F238E27FC236}">
                <a16:creationId xmlns:a16="http://schemas.microsoft.com/office/drawing/2014/main" id="{5E942467-CA65-4A25-97D6-F4C876EC1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3141663"/>
            <a:ext cx="1439863" cy="792162"/>
          </a:xfrm>
          <a:prstGeom prst="wedgeRectCallout">
            <a:avLst>
              <a:gd name="adj1" fmla="val 97301"/>
              <a:gd name="adj2" fmla="val -5962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200"/>
              <a:t>当该端口收到BPDU时,就将该端口自动disable掉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1D96E78B-64D6-44EF-B69C-42048921714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39975" y="579439"/>
            <a:ext cx="5556250" cy="777875"/>
          </a:xfrm>
        </p:spPr>
        <p:txBody>
          <a:bodyPr/>
          <a:lstStyle/>
          <a:p>
            <a:pPr eaLnBrk="1" hangingPunct="1"/>
            <a:r>
              <a:rPr lang="zh-CN" altLang="en-US"/>
              <a:t>环路预防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12191E57-A2D8-410A-8F77-203F195BAD8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0" y="1219200"/>
            <a:ext cx="7772400" cy="2065338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zh-CN" altLang="en-US"/>
              <a:t>实际应用:</a:t>
            </a:r>
          </a:p>
          <a:p>
            <a:pPr lvl="1" eaLnBrk="1" hangingPunct="1"/>
            <a:r>
              <a:rPr lang="zh-CN" altLang="en-US"/>
              <a:t>开启生成树协议,防止接入层交换机上发生环路</a:t>
            </a:r>
          </a:p>
          <a:p>
            <a:pPr lvl="1" eaLnBrk="1" hangingPunct="1"/>
            <a:r>
              <a:rPr lang="zh-CN" altLang="en-US"/>
              <a:t>上联口起用BPDUFilter,以防止BPDU被发送到其他交换机</a:t>
            </a:r>
          </a:p>
          <a:p>
            <a:pPr lvl="1" eaLnBrk="1" hangingPunct="1"/>
            <a:r>
              <a:rPr lang="zh-CN" altLang="en-US"/>
              <a:t>下联口开启BPDUGuard,防止下联普通交换机发生环路</a:t>
            </a:r>
          </a:p>
          <a:p>
            <a:pPr lvl="1" eaLnBrk="1" hangingPunct="1"/>
            <a:r>
              <a:rPr lang="zh-CN" altLang="en-US"/>
              <a:t>下联口开启Portfast,设置连接PC的边缘端口</a:t>
            </a:r>
          </a:p>
          <a:p>
            <a:pPr lvl="1" eaLnBrk="1" hangingPunct="1"/>
            <a:endParaRPr lang="zh-CN" altLang="en-US"/>
          </a:p>
          <a:p>
            <a:pPr lvl="1" eaLnBrk="1" hangingPunct="1"/>
            <a:endParaRPr lang="zh-CN" altLang="en-US"/>
          </a:p>
        </p:txBody>
      </p:sp>
      <p:pic>
        <p:nvPicPr>
          <p:cNvPr id="79876" name="Picture 4" descr="Route-processor">
            <a:extLst>
              <a:ext uri="{FF2B5EF4-FFF2-40B4-BE49-F238E27FC236}">
                <a16:creationId xmlns:a16="http://schemas.microsoft.com/office/drawing/2014/main" id="{AC8BE5D8-B406-495C-A4A6-EE6B32BE5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5" y="4581525"/>
            <a:ext cx="12969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7" name="AutoShape 5">
            <a:extLst>
              <a:ext uri="{FF2B5EF4-FFF2-40B4-BE49-F238E27FC236}">
                <a16:creationId xmlns:a16="http://schemas.microsoft.com/office/drawing/2014/main" id="{42A49BCF-32C6-4853-A03A-308C6A2AA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9" y="4652964"/>
            <a:ext cx="1800225" cy="504825"/>
          </a:xfrm>
          <a:prstGeom prst="wedgeRectCallout">
            <a:avLst>
              <a:gd name="adj1" fmla="val 72046"/>
              <a:gd name="adj2" fmla="val 377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400" b="1"/>
              <a:t>开启生成树协议,建议RSTP</a:t>
            </a:r>
          </a:p>
        </p:txBody>
      </p:sp>
      <p:sp>
        <p:nvSpPr>
          <p:cNvPr id="79878" name="Line 6">
            <a:extLst>
              <a:ext uri="{FF2B5EF4-FFF2-40B4-BE49-F238E27FC236}">
                <a16:creationId xmlns:a16="http://schemas.microsoft.com/office/drawing/2014/main" id="{9F361A7A-D9DD-4E7B-92E0-7EBDAC09DF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19738" y="3646489"/>
            <a:ext cx="0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9879" name="AutoShape 7">
            <a:extLst>
              <a:ext uri="{FF2B5EF4-FFF2-40B4-BE49-F238E27FC236}">
                <a16:creationId xmlns:a16="http://schemas.microsoft.com/office/drawing/2014/main" id="{2F879EDA-40E4-439C-B2B0-BC5CF77E2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9" y="3717925"/>
            <a:ext cx="2160587" cy="647700"/>
          </a:xfrm>
          <a:prstGeom prst="wedgeRectCallout">
            <a:avLst>
              <a:gd name="adj1" fmla="val -59403"/>
              <a:gd name="adj2" fmla="val 7475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400" b="1"/>
              <a:t>上联口开启BPDUFilter,以阻止BPDU报文发送到其他接入层交换机</a:t>
            </a:r>
          </a:p>
        </p:txBody>
      </p:sp>
      <p:sp>
        <p:nvSpPr>
          <p:cNvPr id="79880" name="Line 8">
            <a:extLst>
              <a:ext uri="{FF2B5EF4-FFF2-40B4-BE49-F238E27FC236}">
                <a16:creationId xmlns:a16="http://schemas.microsoft.com/office/drawing/2014/main" id="{C420E699-3404-47BF-AA99-EBF83C8808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9738" y="5229226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9881" name="AutoShape 9">
            <a:extLst>
              <a:ext uri="{FF2B5EF4-FFF2-40B4-BE49-F238E27FC236}">
                <a16:creationId xmlns:a16="http://schemas.microsoft.com/office/drawing/2014/main" id="{84BB04FA-56B9-4022-A1D2-ED1268CD8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251" y="5518151"/>
            <a:ext cx="1800225" cy="504825"/>
          </a:xfrm>
          <a:prstGeom prst="wedgeRectCallout">
            <a:avLst>
              <a:gd name="adj1" fmla="val 79806"/>
              <a:gd name="adj2" fmla="val -993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400" b="1"/>
              <a:t>下联口开启BPDUGuard功能</a:t>
            </a:r>
          </a:p>
        </p:txBody>
      </p:sp>
      <p:sp>
        <p:nvSpPr>
          <p:cNvPr id="79882" name="AutoShape 10">
            <a:extLst>
              <a:ext uri="{FF2B5EF4-FFF2-40B4-BE49-F238E27FC236}">
                <a16:creationId xmlns:a16="http://schemas.microsoft.com/office/drawing/2014/main" id="{1D174A93-530B-4388-98BF-796501EC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5661026"/>
            <a:ext cx="1800225" cy="504825"/>
          </a:xfrm>
          <a:prstGeom prst="wedgeRectCallout">
            <a:avLst>
              <a:gd name="adj1" fmla="val -81042"/>
              <a:gd name="adj2" fmla="val -13207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400" b="1"/>
              <a:t>下联口开启Portfast功能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灯片编号占位符 3">
            <a:extLst>
              <a:ext uri="{FF2B5EF4-FFF2-40B4-BE49-F238E27FC236}">
                <a16:creationId xmlns:a16="http://schemas.microsoft.com/office/drawing/2014/main" id="{B0864C02-8379-4863-9E5D-6FACF37532A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AA170667-580D-4790-81DD-5B8E117FF175}" type="slidenum">
              <a:rPr lang="zh-CN" altLang="en-US" sz="1400">
                <a:solidFill>
                  <a:schemeClr val="bg1"/>
                </a:solidFill>
              </a:rPr>
              <a:pPr algn="r"/>
              <a:t>4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DB46D948-9E34-4512-BCC4-EB5EE83A3F1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>
                <a:latin typeface="楷体_GB2312" pitchFamily="1" charset="-122"/>
              </a:rPr>
              <a:t>生成树综述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F7DD3D93-6ED4-498C-A251-83682E1C9B7F}"/>
              </a:ext>
            </a:extLst>
          </p:cNvPr>
          <p:cNvSpPr/>
          <p:nvPr/>
        </p:nvSpPr>
        <p:spPr>
          <a:xfrm>
            <a:off x="2208213" y="1844676"/>
            <a:ext cx="8280400" cy="403187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Wingdings" panose="05000000000000000000" pitchFamily="2" charset="2"/>
              <a:buChar char="n"/>
            </a:pPr>
            <a:r>
              <a:rPr lang="zh-CN" altLang="en-US" sz="2800" dirty="0">
                <a:solidFill>
                  <a:srgbClr val="990000"/>
                </a:solidFill>
              </a:rPr>
              <a:t>生成树协议的分类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000099"/>
                </a:solidFill>
              </a:rPr>
              <a:t>生成树协议的分类，按照产生的时间先后顺序为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000099"/>
                </a:solidFill>
              </a:rPr>
              <a:t>STP      生成树协议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000099"/>
                </a:solidFill>
              </a:rPr>
              <a:t>RSTP   快速生成树协议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000099"/>
                </a:solidFill>
              </a:rPr>
              <a:t>MSTP   多生成树协议</a:t>
            </a:r>
          </a:p>
          <a:p>
            <a:pPr lvl="1"/>
            <a:endParaRPr lang="zh-CN" altLang="en-US" sz="2000" dirty="0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CN" altLang="en-US" sz="2800" dirty="0">
                <a:solidFill>
                  <a:srgbClr val="990000"/>
                </a:solidFill>
              </a:rPr>
              <a:t>生成树协议所遵循的IEEE标准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dirty="0"/>
              <a:t> </a:t>
            </a:r>
            <a:r>
              <a:rPr lang="zh-CN" altLang="en-US" sz="2000" dirty="0">
                <a:solidFill>
                  <a:srgbClr val="000099"/>
                </a:solidFill>
              </a:rPr>
              <a:t>三种生成树所遵循的IEEE标准分别为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000099"/>
                </a:solidFill>
              </a:rPr>
              <a:t>STP-IEEE 802.1d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000099"/>
                </a:solidFill>
              </a:rPr>
              <a:t>RSTP-IEEE802.1W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000099"/>
                </a:solidFill>
              </a:rPr>
              <a:t>MSTP-IEEE 802.1S</a:t>
            </a:r>
          </a:p>
          <a:p>
            <a:pPr lvl="1"/>
            <a:endParaRPr lang="zh-CN" altLang="en-US" sz="20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85A82BE5-78F9-46BB-91B5-60619C46A73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09813" y="650876"/>
            <a:ext cx="5556250" cy="777875"/>
          </a:xfrm>
        </p:spPr>
        <p:txBody>
          <a:bodyPr/>
          <a:lstStyle/>
          <a:p>
            <a:pPr eaLnBrk="1" hangingPunct="1"/>
            <a:r>
              <a:rPr lang="zh-CN" altLang="en-US"/>
              <a:t>与 VRRP结合使用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56256E90-1812-479A-9F9E-0CCD6D04455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08213" y="4724401"/>
            <a:ext cx="7772400" cy="1368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CN" sz="2400"/>
              <a:t>MSTP</a:t>
            </a:r>
            <a:r>
              <a:rPr lang="zh-CN" altLang="en-US" sz="2400"/>
              <a:t>与</a:t>
            </a:r>
            <a:r>
              <a:rPr lang="en-US" altLang="zh-CN" sz="2400"/>
              <a:t>VRRP</a:t>
            </a:r>
            <a:r>
              <a:rPr lang="zh-CN" altLang="en-US" sz="2400"/>
              <a:t>配合使用</a:t>
            </a:r>
            <a:r>
              <a:rPr lang="en-US" altLang="zh-CN" sz="2400"/>
              <a:t>,</a:t>
            </a:r>
            <a:r>
              <a:rPr lang="zh-CN" altLang="en-US" sz="2400"/>
              <a:t>达到冗余备份与负载均衡的双重效果</a:t>
            </a:r>
            <a:r>
              <a:rPr lang="en-US" altLang="zh-CN" sz="2400"/>
              <a:t>,</a:t>
            </a:r>
            <a:r>
              <a:rPr lang="zh-CN" altLang="en-US" sz="2400"/>
              <a:t>无论是链路出现故障</a:t>
            </a:r>
            <a:r>
              <a:rPr lang="en-US" altLang="zh-CN" sz="2400"/>
              <a:t>,</a:t>
            </a:r>
            <a:r>
              <a:rPr lang="zh-CN" altLang="en-US" sz="2400"/>
              <a:t>还是设备出现故障都能够在极短的时间内恢复网络的连通性，此模型多见于金融网络</a:t>
            </a:r>
            <a:r>
              <a:rPr lang="en-US" altLang="zh-CN" sz="2400"/>
              <a:t>.</a:t>
            </a:r>
          </a:p>
        </p:txBody>
      </p:sp>
      <p:pic>
        <p:nvPicPr>
          <p:cNvPr id="80900" name="Picture 4" descr="second">
            <a:extLst>
              <a:ext uri="{FF2B5EF4-FFF2-40B4-BE49-F238E27FC236}">
                <a16:creationId xmlns:a16="http://schemas.microsoft.com/office/drawing/2014/main" id="{757A76DC-C7FE-4B5D-9484-2B5DCF758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75" y="1682751"/>
            <a:ext cx="863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1" name="Picture 5" descr="second">
            <a:extLst>
              <a:ext uri="{FF2B5EF4-FFF2-40B4-BE49-F238E27FC236}">
                <a16:creationId xmlns:a16="http://schemas.microsoft.com/office/drawing/2014/main" id="{50CF423D-2846-442F-95F6-36DC9B816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925" y="1682751"/>
            <a:ext cx="863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2" name="Picture 6" descr="Route-processor">
            <a:extLst>
              <a:ext uri="{FF2B5EF4-FFF2-40B4-BE49-F238E27FC236}">
                <a16:creationId xmlns:a16="http://schemas.microsoft.com/office/drawing/2014/main" id="{1D007B2B-1FFC-4562-9DA0-CB98BFB89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438" y="3535364"/>
            <a:ext cx="7921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0903" name="Picture 7" descr="Route-processor">
            <a:extLst>
              <a:ext uri="{FF2B5EF4-FFF2-40B4-BE49-F238E27FC236}">
                <a16:creationId xmlns:a16="http://schemas.microsoft.com/office/drawing/2014/main" id="{9511FEC1-CFA2-48E2-A845-6A0DA6121C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926" y="3554414"/>
            <a:ext cx="7921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4" name="Line 8">
            <a:extLst>
              <a:ext uri="{FF2B5EF4-FFF2-40B4-BE49-F238E27FC236}">
                <a16:creationId xmlns:a16="http://schemas.microsoft.com/office/drawing/2014/main" id="{920053B5-4C83-421E-A548-D069C49F30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5775" y="2420938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0905" name="Line 9">
            <a:extLst>
              <a:ext uri="{FF2B5EF4-FFF2-40B4-BE49-F238E27FC236}">
                <a16:creationId xmlns:a16="http://schemas.microsoft.com/office/drawing/2014/main" id="{1313AA28-E057-4810-8C2C-2B86BBA23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1675" y="2420938"/>
            <a:ext cx="2160588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0906" name="Line 10">
            <a:extLst>
              <a:ext uri="{FF2B5EF4-FFF2-40B4-BE49-F238E27FC236}">
                <a16:creationId xmlns:a16="http://schemas.microsoft.com/office/drawing/2014/main" id="{F510E5D7-BB68-4633-86A9-2CCF0FB1D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2420938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0907" name="Line 11">
            <a:extLst>
              <a:ext uri="{FF2B5EF4-FFF2-40B4-BE49-F238E27FC236}">
                <a16:creationId xmlns:a16="http://schemas.microsoft.com/office/drawing/2014/main" id="{8F584D50-0C3B-4203-8603-4C96BD4325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83113" y="2420938"/>
            <a:ext cx="208915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0908" name="Line 12">
            <a:extLst>
              <a:ext uri="{FF2B5EF4-FFF2-40B4-BE49-F238E27FC236}">
                <a16:creationId xmlns:a16="http://schemas.microsoft.com/office/drawing/2014/main" id="{6A7ABFE6-75FB-47D2-826F-4508753F2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3476" y="1989138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0909" name="未知">
            <a:extLst>
              <a:ext uri="{FF2B5EF4-FFF2-40B4-BE49-F238E27FC236}">
                <a16:creationId xmlns:a16="http://schemas.microsoft.com/office/drawing/2014/main" id="{FE26811E-C885-4644-9B13-C926C9F33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5" y="1484314"/>
            <a:ext cx="287338" cy="2160587"/>
          </a:xfrm>
          <a:custGeom>
            <a:avLst/>
            <a:gdLst>
              <a:gd name="T0" fmla="*/ 0 w 181"/>
              <a:gd name="T1" fmla="*/ 1361 h 1361"/>
              <a:gd name="T2" fmla="*/ 181 w 181"/>
              <a:gd name="T3" fmla="*/ 726 h 1361"/>
              <a:gd name="T4" fmla="*/ 0 w 181"/>
              <a:gd name="T5" fmla="*/ 0 h 1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1" h="1361">
                <a:moveTo>
                  <a:pt x="0" y="1361"/>
                </a:moveTo>
                <a:cubicBezTo>
                  <a:pt x="90" y="1157"/>
                  <a:pt x="181" y="953"/>
                  <a:pt x="181" y="726"/>
                </a:cubicBezTo>
                <a:cubicBezTo>
                  <a:pt x="181" y="499"/>
                  <a:pt x="30" y="121"/>
                  <a:pt x="0" y="0"/>
                </a:cubicBezTo>
              </a:path>
            </a:pathLst>
          </a:custGeom>
          <a:noFill/>
          <a:ln w="28575">
            <a:solidFill>
              <a:srgbClr val="FF0000"/>
            </a:solidFill>
            <a:bevel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80910" name="未知">
            <a:extLst>
              <a:ext uri="{FF2B5EF4-FFF2-40B4-BE49-F238E27FC236}">
                <a16:creationId xmlns:a16="http://schemas.microsoft.com/office/drawing/2014/main" id="{F6DC85B0-BD22-436A-A5F6-7C0A290F6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1484314"/>
            <a:ext cx="2808288" cy="2016125"/>
          </a:xfrm>
          <a:custGeom>
            <a:avLst/>
            <a:gdLst>
              <a:gd name="T0" fmla="*/ 0 w 1769"/>
              <a:gd name="T1" fmla="*/ 1270 h 1270"/>
              <a:gd name="T2" fmla="*/ 1134 w 1769"/>
              <a:gd name="T3" fmla="*/ 681 h 1270"/>
              <a:gd name="T4" fmla="*/ 1769 w 1769"/>
              <a:gd name="T5" fmla="*/ 0 h 1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69" h="1270">
                <a:moveTo>
                  <a:pt x="0" y="1270"/>
                </a:moveTo>
                <a:cubicBezTo>
                  <a:pt x="419" y="1081"/>
                  <a:pt x="839" y="893"/>
                  <a:pt x="1134" y="681"/>
                </a:cubicBezTo>
                <a:cubicBezTo>
                  <a:pt x="1429" y="469"/>
                  <a:pt x="1663" y="113"/>
                  <a:pt x="1769" y="0"/>
                </a:cubicBezTo>
              </a:path>
            </a:pathLst>
          </a:custGeom>
          <a:noFill/>
          <a:ln w="28575">
            <a:solidFill>
              <a:srgbClr val="FF0000"/>
            </a:solidFill>
            <a:prstDash val="dash"/>
            <a:bevel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80911" name="未知">
            <a:extLst>
              <a:ext uri="{FF2B5EF4-FFF2-40B4-BE49-F238E27FC236}">
                <a16:creationId xmlns:a16="http://schemas.microsoft.com/office/drawing/2014/main" id="{922A7C43-CF8D-4706-AC3F-1B827C0C7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1" y="1412875"/>
            <a:ext cx="301625" cy="2160588"/>
          </a:xfrm>
          <a:custGeom>
            <a:avLst/>
            <a:gdLst>
              <a:gd name="T0" fmla="*/ 144 w 190"/>
              <a:gd name="T1" fmla="*/ 1361 h 1361"/>
              <a:gd name="T2" fmla="*/ 8 w 190"/>
              <a:gd name="T3" fmla="*/ 907 h 1361"/>
              <a:gd name="T4" fmla="*/ 190 w 190"/>
              <a:gd name="T5" fmla="*/ 0 h 1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0" h="1361">
                <a:moveTo>
                  <a:pt x="144" y="1361"/>
                </a:moveTo>
                <a:cubicBezTo>
                  <a:pt x="72" y="1247"/>
                  <a:pt x="0" y="1134"/>
                  <a:pt x="8" y="907"/>
                </a:cubicBezTo>
                <a:cubicBezTo>
                  <a:pt x="16" y="680"/>
                  <a:pt x="160" y="151"/>
                  <a:pt x="190" y="0"/>
                </a:cubicBezTo>
              </a:path>
            </a:pathLst>
          </a:custGeom>
          <a:noFill/>
          <a:ln w="28575">
            <a:solidFill>
              <a:srgbClr val="FFFF00"/>
            </a:solidFill>
            <a:bevel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80912" name="未知">
            <a:extLst>
              <a:ext uri="{FF2B5EF4-FFF2-40B4-BE49-F238E27FC236}">
                <a16:creationId xmlns:a16="http://schemas.microsoft.com/office/drawing/2014/main" id="{8ECFB96E-1AF8-4D48-AC03-2824CC8D1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5" y="1557338"/>
            <a:ext cx="2592388" cy="1871662"/>
          </a:xfrm>
          <a:custGeom>
            <a:avLst/>
            <a:gdLst>
              <a:gd name="T0" fmla="*/ 1542 w 1542"/>
              <a:gd name="T1" fmla="*/ 1088 h 1088"/>
              <a:gd name="T2" fmla="*/ 635 w 1542"/>
              <a:gd name="T3" fmla="*/ 725 h 1088"/>
              <a:gd name="T4" fmla="*/ 0 w 1542"/>
              <a:gd name="T5" fmla="*/ 0 h 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42" h="1088">
                <a:moveTo>
                  <a:pt x="1542" y="1088"/>
                </a:moveTo>
                <a:cubicBezTo>
                  <a:pt x="1217" y="997"/>
                  <a:pt x="892" y="906"/>
                  <a:pt x="635" y="725"/>
                </a:cubicBezTo>
                <a:cubicBezTo>
                  <a:pt x="378" y="544"/>
                  <a:pt x="106" y="121"/>
                  <a:pt x="0" y="0"/>
                </a:cubicBezTo>
              </a:path>
            </a:pathLst>
          </a:custGeom>
          <a:noFill/>
          <a:ln w="28575">
            <a:solidFill>
              <a:srgbClr val="FFFF00"/>
            </a:solidFill>
            <a:prstDash val="dash"/>
            <a:bevel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D61BD7F6-D817-4DCF-8898-C58F1CDDBA6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39975" y="722314"/>
            <a:ext cx="5556250" cy="777875"/>
          </a:xfrm>
        </p:spPr>
        <p:txBody>
          <a:bodyPr/>
          <a:lstStyle/>
          <a:p>
            <a:pPr eaLnBrk="1" hangingPunct="1"/>
            <a:r>
              <a:rPr lang="zh-CN" altLang="en-US" sz="2800"/>
              <a:t>利用STP实现流量负载均衡的条件</a:t>
            </a:r>
          </a:p>
        </p:txBody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3AD4B125-36B0-462B-A019-71E4C3C079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0" y="1701800"/>
            <a:ext cx="7772400" cy="4870450"/>
          </a:xfrm>
        </p:spPr>
        <p:txBody>
          <a:bodyPr/>
          <a:lstStyle/>
          <a:p>
            <a:pPr eaLnBrk="1" hangingPunct="1"/>
            <a:r>
              <a:rPr lang="en-US" altLang="zh-CN" b="0">
                <a:solidFill>
                  <a:srgbClr val="993300"/>
                </a:solidFill>
              </a:rPr>
              <a:t>1</a:t>
            </a:r>
            <a:r>
              <a:rPr lang="zh-CN" altLang="en-US" b="0">
                <a:solidFill>
                  <a:srgbClr val="993300"/>
                </a:solidFill>
              </a:rPr>
              <a:t>、物理冗余链路</a:t>
            </a:r>
          </a:p>
          <a:p>
            <a:pPr eaLnBrk="1" hangingPunct="1"/>
            <a:r>
              <a:rPr lang="en-US" altLang="zh-CN" b="0">
                <a:solidFill>
                  <a:srgbClr val="993300"/>
                </a:solidFill>
              </a:rPr>
              <a:t>2</a:t>
            </a:r>
            <a:r>
              <a:rPr lang="zh-CN" altLang="en-US" b="0">
                <a:solidFill>
                  <a:srgbClr val="993300"/>
                </a:solidFill>
              </a:rPr>
              <a:t>、多个</a:t>
            </a:r>
            <a:r>
              <a:rPr lang="en-US" altLang="zh-CN" b="0">
                <a:solidFill>
                  <a:srgbClr val="993300"/>
                </a:solidFill>
              </a:rPr>
              <a:t>VLAN</a:t>
            </a:r>
          </a:p>
          <a:p>
            <a:pPr eaLnBrk="1" hangingPunct="1"/>
            <a:r>
              <a:rPr lang="en-US" altLang="zh-CN" b="0">
                <a:solidFill>
                  <a:srgbClr val="993300"/>
                </a:solidFill>
              </a:rPr>
              <a:t>3</a:t>
            </a:r>
            <a:r>
              <a:rPr lang="zh-CN" altLang="en-US" b="0">
                <a:solidFill>
                  <a:srgbClr val="993300"/>
                </a:solidFill>
              </a:rPr>
              <a:t>、多个生成树实例</a:t>
            </a:r>
          </a:p>
          <a:p>
            <a:pPr eaLnBrk="1" hangingPunct="1"/>
            <a:r>
              <a:rPr lang="zh-CN" altLang="en-US" b="0">
                <a:solidFill>
                  <a:srgbClr val="993300"/>
                </a:solidFill>
              </a:rPr>
              <a:t>同时满足以上三个条件才可以</a:t>
            </a:r>
          </a:p>
          <a:p>
            <a:pPr eaLnBrk="1" hangingPunct="1"/>
            <a:endParaRPr lang="zh-CN" altLang="en-US" b="0">
              <a:solidFill>
                <a:srgbClr val="993300"/>
              </a:solidFill>
            </a:endParaRPr>
          </a:p>
          <a:p>
            <a:pPr eaLnBrk="1" hangingPunct="1"/>
            <a:r>
              <a:rPr lang="zh-CN" altLang="en-US" b="0">
                <a:solidFill>
                  <a:srgbClr val="993300"/>
                </a:solidFill>
              </a:rPr>
              <a:t>具体部署时可以改网桥</a:t>
            </a:r>
            <a:r>
              <a:rPr lang="en-US" altLang="zh-CN" b="0">
                <a:solidFill>
                  <a:srgbClr val="993300"/>
                </a:solidFill>
              </a:rPr>
              <a:t>ID</a:t>
            </a:r>
            <a:r>
              <a:rPr lang="zh-CN" altLang="en-US" b="0">
                <a:solidFill>
                  <a:srgbClr val="993300"/>
                </a:solidFill>
              </a:rPr>
              <a:t>、</a:t>
            </a:r>
            <a:r>
              <a:rPr lang="en-US" altLang="zh-CN" b="0">
                <a:solidFill>
                  <a:srgbClr val="993300"/>
                </a:solidFill>
              </a:rPr>
              <a:t>cost</a:t>
            </a:r>
            <a:r>
              <a:rPr lang="zh-CN" altLang="en-US" b="0">
                <a:solidFill>
                  <a:srgbClr val="993300"/>
                </a:solidFill>
              </a:rPr>
              <a:t>、发送端口</a:t>
            </a:r>
            <a:r>
              <a:rPr lang="en-US" altLang="zh-CN" b="0">
                <a:solidFill>
                  <a:srgbClr val="993300"/>
                </a:solidFill>
              </a:rPr>
              <a:t>ID</a:t>
            </a:r>
            <a:r>
              <a:rPr lang="zh-CN" altLang="en-US" b="0">
                <a:solidFill>
                  <a:srgbClr val="993300"/>
                </a:solidFill>
              </a:rPr>
              <a:t>来影响</a:t>
            </a:r>
            <a:r>
              <a:rPr lang="en-US" altLang="zh-CN" b="0">
                <a:solidFill>
                  <a:srgbClr val="993300"/>
                </a:solidFill>
              </a:rPr>
              <a:t>STP</a:t>
            </a:r>
            <a:r>
              <a:rPr lang="zh-CN" altLang="en-US" b="0">
                <a:solidFill>
                  <a:srgbClr val="993300"/>
                </a:solidFill>
              </a:rPr>
              <a:t>的选举结果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19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FA455DD8-4D7F-4956-85B7-9EE009440CD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339975" y="650876"/>
            <a:ext cx="5556250" cy="777875"/>
          </a:xfrm>
        </p:spPr>
        <p:txBody>
          <a:bodyPr/>
          <a:lstStyle/>
          <a:p>
            <a:pPr eaLnBrk="1" hangingPunct="1"/>
            <a:r>
              <a:rPr lang="zh-CN" altLang="en-US" sz="2800"/>
              <a:t>校园网中STP部署要点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DD6583DC-B677-4276-AB34-9D3A998E7B2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0" y="1773238"/>
            <a:ext cx="7772400" cy="4870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1800">
                <a:solidFill>
                  <a:schemeClr val="accent2"/>
                </a:solidFill>
              </a:rPr>
              <a:t>为了防止二层网络环路的产生，需要在交换机上启用生成树。当汇聚层与核心层设备以三层路由口互联时（推荐模式），在核心层设备上不需要启用生成树。只需要考虑在接入与汇聚层交换机上启用生成树的情况。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1800">
                <a:solidFill>
                  <a:schemeClr val="accent2"/>
                </a:solidFill>
              </a:rPr>
              <a:t>在核心与汇聚三层路由口互联的前提下，如果接入层到汇聚层都是单链路连接时，汇聚层不需要启用生成树；如果接入层到汇聚层有多条链路，那么汇聚层需要启用生成树。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1800">
                <a:solidFill>
                  <a:schemeClr val="accent2"/>
                </a:solidFill>
              </a:rPr>
              <a:t>当只需要在接入层启用生成树时，生成树模式使用</a:t>
            </a:r>
            <a:r>
              <a:rPr lang="en-US" altLang="zh-CN" sz="1800">
                <a:solidFill>
                  <a:schemeClr val="accent2"/>
                </a:solidFill>
              </a:rPr>
              <a:t>RSTP</a:t>
            </a:r>
            <a:r>
              <a:rPr lang="zh-CN" altLang="en-US" sz="1800">
                <a:solidFill>
                  <a:schemeClr val="accent2"/>
                </a:solidFill>
              </a:rPr>
              <a:t>即可。注意：设备默认生成树关闭，模式为</a:t>
            </a:r>
            <a:r>
              <a:rPr lang="en-US" altLang="zh-CN" sz="1800">
                <a:solidFill>
                  <a:schemeClr val="accent2"/>
                </a:solidFill>
              </a:rPr>
              <a:t>MSTP</a:t>
            </a:r>
            <a:r>
              <a:rPr lang="zh-CN" altLang="en-US" sz="1800">
                <a:solidFill>
                  <a:schemeClr val="accent2"/>
                </a:solidFill>
              </a:rPr>
              <a:t>。在接入层上行连接汇聚层的接口上启用</a:t>
            </a:r>
            <a:r>
              <a:rPr lang="en-US" altLang="zh-CN" sz="1800">
                <a:solidFill>
                  <a:schemeClr val="accent2"/>
                </a:solidFill>
              </a:rPr>
              <a:t>BPDU Filter</a:t>
            </a:r>
            <a:r>
              <a:rPr lang="zh-CN" altLang="en-US" sz="1800">
                <a:solidFill>
                  <a:schemeClr val="accent2"/>
                </a:solidFill>
              </a:rPr>
              <a:t>，因为汇聚不启用生成树，没有收到</a:t>
            </a:r>
            <a:r>
              <a:rPr lang="en-US" altLang="zh-CN" sz="1800">
                <a:solidFill>
                  <a:schemeClr val="accent2"/>
                </a:solidFill>
              </a:rPr>
              <a:t>BPDU </a:t>
            </a:r>
            <a:r>
              <a:rPr lang="zh-CN" altLang="en-US" sz="1800">
                <a:solidFill>
                  <a:schemeClr val="accent2"/>
                </a:solidFill>
              </a:rPr>
              <a:t>报文的必要；接入层设备直联</a:t>
            </a:r>
            <a:r>
              <a:rPr lang="en-US" altLang="zh-CN" sz="1800">
                <a:solidFill>
                  <a:schemeClr val="accent2"/>
                </a:solidFill>
              </a:rPr>
              <a:t>PC </a:t>
            </a:r>
            <a:r>
              <a:rPr lang="zh-CN" altLang="en-US" sz="1800">
                <a:solidFill>
                  <a:schemeClr val="accent2"/>
                </a:solidFill>
              </a:rPr>
              <a:t>端口启用</a:t>
            </a:r>
            <a:r>
              <a:rPr lang="en-US" altLang="zh-CN" sz="1800">
                <a:solidFill>
                  <a:schemeClr val="accent2"/>
                </a:solidFill>
              </a:rPr>
              <a:t>BPDU PortFast</a:t>
            </a:r>
            <a:r>
              <a:rPr lang="zh-CN" altLang="en-US" sz="1800">
                <a:solidFill>
                  <a:schemeClr val="accent2"/>
                </a:solidFill>
              </a:rPr>
              <a:t>与</a:t>
            </a:r>
            <a:r>
              <a:rPr lang="en-US" altLang="zh-CN" sz="1800">
                <a:solidFill>
                  <a:schemeClr val="accent2"/>
                </a:solidFill>
              </a:rPr>
              <a:t>BPDU Guard</a:t>
            </a:r>
            <a:r>
              <a:rPr lang="zh-CN" altLang="en-US" sz="1800">
                <a:solidFill>
                  <a:schemeClr val="accent2"/>
                </a:solidFill>
              </a:rPr>
              <a:t>功能，这样可以防止下行环路产生。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1800">
                <a:solidFill>
                  <a:schemeClr val="accent2"/>
                </a:solidFill>
              </a:rPr>
              <a:t>在规划时注意，如果在汇聚设备层设备上启用生成树，那么要通过调低生层树保障生层树的根网桥交换机是汇聚层交换机，</a:t>
            </a:r>
            <a:r>
              <a:rPr lang="zh-CN" altLang="en-US" sz="1800">
                <a:solidFill>
                  <a:srgbClr val="FF0000"/>
                </a:solidFill>
              </a:rPr>
              <a:t>负载均衡的配置，</a:t>
            </a:r>
            <a:r>
              <a:rPr lang="zh-CN" altLang="en-US" sz="1800">
                <a:solidFill>
                  <a:schemeClr val="accent2"/>
                </a:solidFill>
              </a:rPr>
              <a:t>此外要注意与</a:t>
            </a:r>
            <a:r>
              <a:rPr lang="en-US" altLang="zh-CN" sz="1800">
                <a:solidFill>
                  <a:schemeClr val="accent2"/>
                </a:solidFill>
              </a:rPr>
              <a:t>VRRP</a:t>
            </a:r>
            <a:r>
              <a:rPr lang="zh-CN" altLang="en-US" sz="1800">
                <a:solidFill>
                  <a:schemeClr val="accent2"/>
                </a:solidFill>
              </a:rPr>
              <a:t>的主设备，</a:t>
            </a:r>
            <a:r>
              <a:rPr lang="en-US" altLang="zh-CN" sz="1800">
                <a:solidFill>
                  <a:schemeClr val="accent2"/>
                </a:solidFill>
              </a:rPr>
              <a:t>OSPF</a:t>
            </a:r>
            <a:r>
              <a:rPr lang="zh-CN" altLang="en-US" sz="1800">
                <a:solidFill>
                  <a:schemeClr val="accent2"/>
                </a:solidFill>
              </a:rPr>
              <a:t>的</a:t>
            </a:r>
            <a:r>
              <a:rPr lang="en-US" altLang="zh-CN" sz="1800">
                <a:solidFill>
                  <a:schemeClr val="accent2"/>
                </a:solidFill>
              </a:rPr>
              <a:t>DR</a:t>
            </a:r>
            <a:r>
              <a:rPr lang="zh-CN" altLang="en-US" sz="1800">
                <a:solidFill>
                  <a:schemeClr val="accent2"/>
                </a:solidFill>
              </a:rPr>
              <a:t>设备状态保持一致。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灯片编号占位符 3">
            <a:extLst>
              <a:ext uri="{FF2B5EF4-FFF2-40B4-BE49-F238E27FC236}">
                <a16:creationId xmlns:a16="http://schemas.microsoft.com/office/drawing/2014/main" id="{85F27566-CF66-4F37-8CBF-DD9E06F0B43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962C6A19-FFE6-4E0F-8FB1-D47044869411}" type="slidenum">
              <a:rPr lang="zh-CN" altLang="en-US" sz="1400">
                <a:solidFill>
                  <a:schemeClr val="bg1"/>
                </a:solidFill>
              </a:rPr>
              <a:pPr algn="r"/>
              <a:t>5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A567C950-512C-467E-BC49-62E4A344B70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sz="2800"/>
              <a:t>学习目标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B1E60F6-3BEE-4A29-9FD6-0559DA864F5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981200" y="1600201"/>
            <a:ext cx="8229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CN" altLang="en-US"/>
              <a:t>掌握STP、RSTP原理及配置实施技术</a:t>
            </a:r>
          </a:p>
          <a:p>
            <a:pPr eaLnBrk="1" hangingPunct="1"/>
            <a:r>
              <a:rPr lang="zh-CN" altLang="en-US"/>
              <a:t>理解二层交换网络的收敛与生成树协议有关</a:t>
            </a:r>
          </a:p>
          <a:p>
            <a:pPr eaLnBrk="1" hangingPunct="1"/>
            <a:r>
              <a:rPr lang="zh-CN" altLang="en-US"/>
              <a:t>理解数据在二层交换网络中走的路径与生成树协议有关</a:t>
            </a:r>
          </a:p>
          <a:p>
            <a:pPr eaLnBrk="1" hangingPunct="1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灯片编号占位符 3">
            <a:extLst>
              <a:ext uri="{FF2B5EF4-FFF2-40B4-BE49-F238E27FC236}">
                <a16:creationId xmlns:a16="http://schemas.microsoft.com/office/drawing/2014/main" id="{4C41FB63-8B37-4054-9EF4-CFEA60A4C44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7D0B646D-B26F-498B-8A12-66B3E2689825}" type="slidenum">
              <a:rPr lang="zh-CN" altLang="en-US" sz="1400">
                <a:solidFill>
                  <a:schemeClr val="bg1"/>
                </a:solidFill>
              </a:rPr>
              <a:pPr algn="r"/>
              <a:t>6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1A7A1FA9-9C9C-4B59-AC33-7A766B0AB1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/>
              <a:t>STP议题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C06182FC-027E-4825-B61F-78357813EE4A}"/>
              </a:ext>
            </a:extLst>
          </p:cNvPr>
          <p:cNvSpPr/>
          <p:nvPr/>
        </p:nvSpPr>
        <p:spPr>
          <a:xfrm>
            <a:off x="2279651" y="1773239"/>
            <a:ext cx="7777163" cy="39322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CN" altLang="en-US" sz="2800" noProof="1">
                <a:solidFill>
                  <a:srgbClr val="990000"/>
                </a:solidFill>
                <a:cs typeface="+mn-ea"/>
              </a:rPr>
              <a:t>STP协议的作用与应用场景</a:t>
            </a:r>
            <a:endParaRPr lang="zh-CN" altLang="en-US" sz="2800" noProof="1">
              <a:solidFill>
                <a:srgbClr val="990000"/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endParaRPr lang="zh-CN" altLang="en-US" sz="2800" noProof="1">
              <a:solidFill>
                <a:srgbClr val="990000"/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CN" altLang="en-US" sz="2800" noProof="1">
                <a:solidFill>
                  <a:srgbClr val="990000"/>
                </a:solidFill>
                <a:cs typeface="+mn-ea"/>
              </a:rPr>
              <a:t>STP工作原理</a:t>
            </a:r>
            <a:endParaRPr lang="zh-CN" altLang="en-US" sz="2800" noProof="1">
              <a:solidFill>
                <a:srgbClr val="990000"/>
              </a:solidFill>
            </a:endParaRPr>
          </a:p>
          <a:p>
            <a:pPr lvl="1">
              <a:buFont typeface="Wingdings" panose="05000000000000000000" pitchFamily="2" charset="2"/>
              <a:buChar char="n"/>
            </a:pPr>
            <a:endParaRPr lang="zh-CN" altLang="en-US" sz="2800" noProof="1">
              <a:solidFill>
                <a:srgbClr val="990000"/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CN" altLang="en-US" sz="2800" noProof="1">
                <a:solidFill>
                  <a:srgbClr val="990000"/>
                </a:solidFill>
                <a:cs typeface="+mn-ea"/>
              </a:rPr>
              <a:t>配置消息（BPDU）的报文格式</a:t>
            </a:r>
            <a:endParaRPr lang="zh-CN" altLang="en-US" sz="2800" noProof="1">
              <a:solidFill>
                <a:srgbClr val="990000"/>
              </a:solidFill>
            </a:endParaRPr>
          </a:p>
          <a:p>
            <a:pPr lvl="1">
              <a:buFont typeface="Wingdings" panose="05000000000000000000" pitchFamily="2" charset="2"/>
              <a:buChar char="n"/>
            </a:pPr>
            <a:endParaRPr lang="zh-CN" altLang="en-US" sz="2800" noProof="1">
              <a:solidFill>
                <a:srgbClr val="990000"/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CN" altLang="en-US" sz="2800" noProof="1">
                <a:solidFill>
                  <a:srgbClr val="990000"/>
                </a:solidFill>
                <a:cs typeface="+mn-ea"/>
              </a:rPr>
              <a:t>网络拓扑变化时STP的收敛过程</a:t>
            </a:r>
            <a:endParaRPr lang="zh-CN" altLang="en-US" sz="2800" noProof="1">
              <a:solidFill>
                <a:srgbClr val="990000"/>
              </a:solidFill>
            </a:endParaRPr>
          </a:p>
          <a:p>
            <a:pPr lvl="1">
              <a:buFont typeface="Wingdings" panose="05000000000000000000" pitchFamily="2" charset="2"/>
              <a:buChar char="n"/>
            </a:pPr>
            <a:endParaRPr lang="zh-CN" altLang="en-US" sz="2800" noProof="1">
              <a:solidFill>
                <a:srgbClr val="990000"/>
              </a:solidFill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CN" altLang="en-US" sz="2800" noProof="1">
                <a:solidFill>
                  <a:srgbClr val="990000"/>
                </a:solidFill>
                <a:cs typeface="+mn-ea"/>
              </a:rPr>
              <a:t>STP的配置与实施</a:t>
            </a:r>
            <a:endParaRPr lang="zh-CN" altLang="en-US" sz="2800" noProof="1">
              <a:solidFill>
                <a:srgbClr val="99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灯片编号占位符 3">
            <a:extLst>
              <a:ext uri="{FF2B5EF4-FFF2-40B4-BE49-F238E27FC236}">
                <a16:creationId xmlns:a16="http://schemas.microsoft.com/office/drawing/2014/main" id="{C44E97E5-D0A0-48F5-AFF4-106B03FDDC7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7E0DDF44-CD5F-4EE5-8D0E-174BC0044F90}" type="slidenum">
              <a:rPr lang="zh-CN" altLang="en-US" sz="1400">
                <a:solidFill>
                  <a:schemeClr val="bg1"/>
                </a:solidFill>
              </a:rPr>
              <a:pPr algn="r"/>
              <a:t>7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C5406101-8F44-4B37-A2D7-3794B8C9BE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5104" y="225978"/>
            <a:ext cx="10515600" cy="572119"/>
          </a:xfrm>
        </p:spPr>
        <p:txBody>
          <a:bodyPr/>
          <a:lstStyle/>
          <a:p>
            <a:pPr eaLnBrk="1" hangingPunct="1"/>
            <a:r>
              <a:rPr lang="zh-CN" altLang="en-US" sz="2800" dirty="0"/>
              <a:t>1、什么是STP协议，它的作用是什么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36B00CC-1D56-4852-9D69-44FBB887E09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74643" y="917715"/>
            <a:ext cx="11085443" cy="1533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CN" altLang="en-US" b="1" dirty="0"/>
              <a:t>STP （spanning-tree-protocol）是交换机通过某种特定算法来逻辑阻塞物理冗余网络中某些接口，以达到避免数据转发循环，生成</a:t>
            </a:r>
            <a:r>
              <a:rPr lang="zh-CN" altLang="en-US" b="1" dirty="0">
                <a:solidFill>
                  <a:srgbClr val="FF0000"/>
                </a:solidFill>
              </a:rPr>
              <a:t>无环路拓扑</a:t>
            </a:r>
            <a:r>
              <a:rPr lang="zh-CN" altLang="en-US" b="1" dirty="0"/>
              <a:t>的一种二层协议。</a:t>
            </a:r>
          </a:p>
        </p:txBody>
      </p:sp>
      <p:pic>
        <p:nvPicPr>
          <p:cNvPr id="5" name="Picture 2" descr="Route-processor">
            <a:extLst>
              <a:ext uri="{FF2B5EF4-FFF2-40B4-BE49-F238E27FC236}">
                <a16:creationId xmlns:a16="http://schemas.microsoft.com/office/drawing/2014/main" id="{054047F1-2961-4D88-9052-23EEB542B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4339" y="4470403"/>
            <a:ext cx="9366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PC">
            <a:extLst>
              <a:ext uri="{FF2B5EF4-FFF2-40B4-BE49-F238E27FC236}">
                <a16:creationId xmlns:a16="http://schemas.microsoft.com/office/drawing/2014/main" id="{9321E782-DD28-46AB-BA7A-BD88757B3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3175004"/>
            <a:ext cx="647700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4">
            <a:extLst>
              <a:ext uri="{FF2B5EF4-FFF2-40B4-BE49-F238E27FC236}">
                <a16:creationId xmlns:a16="http://schemas.microsoft.com/office/drawing/2014/main" id="{8F7A8744-E857-4C9D-8732-C1E401D0CB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1100" y="3678241"/>
            <a:ext cx="0" cy="21590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8" name="Line 5">
            <a:extLst>
              <a:ext uri="{FF2B5EF4-FFF2-40B4-BE49-F238E27FC236}">
                <a16:creationId xmlns:a16="http://schemas.microsoft.com/office/drawing/2014/main" id="{3E8A5E11-C228-45F7-84D8-42098E2DE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1" y="3894141"/>
            <a:ext cx="4608513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11F3C843-83F5-413C-AC65-D194B9DE22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6138" y="3894141"/>
            <a:ext cx="0" cy="576262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BF2F2B7F-A1F4-4540-B978-C72B4289DE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6138" y="4975228"/>
            <a:ext cx="0" cy="503238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FA3CA02A-C9EA-4114-A4DA-6082B6BE42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1" y="5478466"/>
            <a:ext cx="4608513" cy="0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2" name="Line 9">
            <a:extLst>
              <a:ext uri="{FF2B5EF4-FFF2-40B4-BE49-F238E27FC236}">
                <a16:creationId xmlns:a16="http://schemas.microsoft.com/office/drawing/2014/main" id="{51AA6367-7A13-4BE2-AF58-5DF8584C27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1100" y="5478467"/>
            <a:ext cx="0" cy="287337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pic>
        <p:nvPicPr>
          <p:cNvPr id="13" name="Picture 10" descr="PC">
            <a:extLst>
              <a:ext uri="{FF2B5EF4-FFF2-40B4-BE49-F238E27FC236}">
                <a16:creationId xmlns:a16="http://schemas.microsoft.com/office/drawing/2014/main" id="{50DF19D5-CA8E-4144-83EB-607E76143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5702304"/>
            <a:ext cx="647700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11">
            <a:extLst>
              <a:ext uri="{FF2B5EF4-FFF2-40B4-BE49-F238E27FC236}">
                <a16:creationId xmlns:a16="http://schemas.microsoft.com/office/drawing/2014/main" id="{66C76EE8-E241-42ED-993C-760879C95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3678241"/>
            <a:ext cx="9366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dirty="0"/>
              <a:t>LAN 1</a:t>
            </a: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EF9F0325-346F-4FAB-B0AD-68224994E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4" y="5334004"/>
            <a:ext cx="936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/>
              <a:t>LAN 2</a:t>
            </a:r>
          </a:p>
        </p:txBody>
      </p:sp>
      <p:pic>
        <p:nvPicPr>
          <p:cNvPr id="16" name="Picture 13" descr="Route-processor">
            <a:extLst>
              <a:ext uri="{FF2B5EF4-FFF2-40B4-BE49-F238E27FC236}">
                <a16:creationId xmlns:a16="http://schemas.microsoft.com/office/drawing/2014/main" id="{C62C997C-DD5A-4696-93D2-7FE114C8E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1" y="4470403"/>
            <a:ext cx="936625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Line 14">
            <a:extLst>
              <a:ext uri="{FF2B5EF4-FFF2-40B4-BE49-F238E27FC236}">
                <a16:creationId xmlns:a16="http://schemas.microsoft.com/office/drawing/2014/main" id="{F8989F8B-59B3-4098-B24B-9CA4CDADC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7088" y="3894141"/>
            <a:ext cx="0" cy="576262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8" name="Line 15">
            <a:extLst>
              <a:ext uri="{FF2B5EF4-FFF2-40B4-BE49-F238E27FC236}">
                <a16:creationId xmlns:a16="http://schemas.microsoft.com/office/drawing/2014/main" id="{5C913A04-BA03-4BB1-BFC0-8D2CF94A16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77088" y="4975228"/>
            <a:ext cx="0" cy="503238"/>
          </a:xfrm>
          <a:prstGeom prst="line">
            <a:avLst/>
          </a:prstGeom>
          <a:noFill/>
          <a:ln w="28575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9" name="AutoShape 16">
            <a:extLst>
              <a:ext uri="{FF2B5EF4-FFF2-40B4-BE49-F238E27FC236}">
                <a16:creationId xmlns:a16="http://schemas.microsoft.com/office/drawing/2014/main" id="{6BA75C41-F804-4A71-8F7A-72EC74248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6" y="4103692"/>
            <a:ext cx="1655763" cy="358775"/>
          </a:xfrm>
          <a:prstGeom prst="wedgeRectCallout">
            <a:avLst>
              <a:gd name="adj1" fmla="val -75218"/>
              <a:gd name="adj2" fmla="val -29648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200"/>
              <a:t>该链路处于阻塞状态</a:t>
            </a:r>
          </a:p>
        </p:txBody>
      </p:sp>
      <p:sp>
        <p:nvSpPr>
          <p:cNvPr id="20" name="AutoShape 17">
            <a:extLst>
              <a:ext uri="{FF2B5EF4-FFF2-40B4-BE49-F238E27FC236}">
                <a16:creationId xmlns:a16="http://schemas.microsoft.com/office/drawing/2014/main" id="{5784410E-6252-4D3F-A18B-5C77C8626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000" y="3893982"/>
            <a:ext cx="300175" cy="487680"/>
          </a:xfrm>
          <a:prstGeom prst="irregularSeal1">
            <a:avLst/>
          </a:prstGeom>
          <a:solidFill>
            <a:srgbClr val="CC0000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1" name="AutoShape 18">
            <a:extLst>
              <a:ext uri="{FF2B5EF4-FFF2-40B4-BE49-F238E27FC236}">
                <a16:creationId xmlns:a16="http://schemas.microsoft.com/office/drawing/2014/main" id="{2457CB05-6D52-4A76-A0F5-98AE88592C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080" y="5056080"/>
            <a:ext cx="312116" cy="398781"/>
          </a:xfrm>
          <a:prstGeom prst="irregularSeal1">
            <a:avLst/>
          </a:prstGeom>
          <a:solidFill>
            <a:srgbClr val="CC0000"/>
          </a:solidFill>
          <a:ln w="31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endParaRPr lang="zh-CN" altLang="en-US"/>
          </a:p>
        </p:txBody>
      </p:sp>
      <p:sp>
        <p:nvSpPr>
          <p:cNvPr id="22" name="AutoShape 19">
            <a:extLst>
              <a:ext uri="{FF2B5EF4-FFF2-40B4-BE49-F238E27FC236}">
                <a16:creationId xmlns:a16="http://schemas.microsoft.com/office/drawing/2014/main" id="{A4020149-D68F-4417-AF15-51835AFEF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6" y="4103692"/>
            <a:ext cx="1655763" cy="358775"/>
          </a:xfrm>
          <a:prstGeom prst="wedgeRectCallout">
            <a:avLst>
              <a:gd name="adj1" fmla="val -75218"/>
              <a:gd name="adj2" fmla="val -29648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1200" dirty="0"/>
              <a:t>该链路重新被激活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243B7019-A33C-4E3B-8F99-11E692F9B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576" y="2452136"/>
            <a:ext cx="34103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800" dirty="0">
                <a:solidFill>
                  <a:srgbClr val="990000"/>
                </a:solidFill>
                <a:latin typeface="宋体" panose="02010600030101010101" pitchFamily="2" charset="-122"/>
              </a:rPr>
              <a:t>STP处理环路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9" grpId="0" animBg="1"/>
      <p:bldP spid="19" grpId="1" animBg="1"/>
      <p:bldP spid="20" grpId="0" animBg="1"/>
      <p:bldP spid="20" grpId="1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54D64FDA-43DF-4FC4-B384-E10B92FBA9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838200" y="365126"/>
            <a:ext cx="10515600" cy="60890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dirty="0"/>
              <a:t>2、STP工作原理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751726C6-4EBD-4B41-8A06-25F224E74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7240" y="974035"/>
            <a:ext cx="10028168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Wingdings" panose="05000000000000000000" pitchFamily="2" charset="2"/>
              <a:buChar char="n"/>
            </a:pPr>
            <a:r>
              <a:rPr lang="zh-CN" altLang="en-US" sz="2800" dirty="0">
                <a:solidFill>
                  <a:srgbClr val="990000"/>
                </a:solidFill>
              </a:rPr>
              <a:t>基本思想:在网桥之间传递配置消息(BPDU),比较其中的参数，根据STP算法打开好的端口，阻塞差的端口，从而打破物理环路，建立一个无循环的逻辑拓扑。</a:t>
            </a:r>
          </a:p>
          <a:p>
            <a:r>
              <a:rPr lang="zh-CN" altLang="en-US" sz="2800" dirty="0">
                <a:solidFill>
                  <a:srgbClr val="990000"/>
                </a:solidFill>
              </a:rPr>
              <a:t>网桥利用收到的配置消息做以下动作:</a:t>
            </a:r>
          </a:p>
          <a:p>
            <a:pPr lvl="1"/>
            <a:r>
              <a:rPr lang="zh-CN" altLang="en-US" dirty="0"/>
              <a:t>     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76BD921-58BF-424B-9993-D9B08EDBD3B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725062" y="3260381"/>
            <a:ext cx="9439895" cy="2156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CN" altLang="en-US" sz="2800" b="1" dirty="0">
                <a:solidFill>
                  <a:srgbClr val="000000"/>
                </a:solidFill>
              </a:rPr>
              <a:t>配置</a:t>
            </a:r>
            <a:r>
              <a:rPr lang="en-US" altLang="zh-CN" sz="2800" b="1" dirty="0">
                <a:solidFill>
                  <a:srgbClr val="000000"/>
                </a:solidFill>
              </a:rPr>
              <a:t>BPDU</a:t>
            </a:r>
            <a:r>
              <a:rPr lang="zh-CN" altLang="en-US" sz="2800" b="1" dirty="0">
                <a:solidFill>
                  <a:srgbClr val="000000"/>
                </a:solidFill>
              </a:rPr>
              <a:t>包含以下重要信息，完成生成树计算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à"/>
            </a:pPr>
            <a:r>
              <a:rPr lang="zh-CN" altLang="en-US" sz="2400" dirty="0">
                <a:solidFill>
                  <a:srgbClr val="000000"/>
                </a:solidFill>
              </a:rPr>
              <a:t>根桥</a:t>
            </a:r>
            <a:r>
              <a:rPr lang="en-US" altLang="zh-CN" sz="2400" dirty="0">
                <a:solidFill>
                  <a:srgbClr val="000000"/>
                </a:solidFill>
              </a:rPr>
              <a:t>ID</a:t>
            </a:r>
            <a:r>
              <a:rPr lang="zh-CN" altLang="en-US" sz="2400" dirty="0">
                <a:solidFill>
                  <a:srgbClr val="000000"/>
                </a:solidFill>
              </a:rPr>
              <a:t>（</a:t>
            </a:r>
            <a:r>
              <a:rPr lang="en-US" altLang="zh-CN" sz="2400" dirty="0" err="1">
                <a:solidFill>
                  <a:srgbClr val="000000"/>
                </a:solidFill>
              </a:rPr>
              <a:t>RootID</a:t>
            </a:r>
            <a:r>
              <a:rPr lang="zh-CN" altLang="en-US" sz="2400" dirty="0">
                <a:solidFill>
                  <a:srgbClr val="000000"/>
                </a:solidFill>
              </a:rPr>
              <a:t>）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à"/>
            </a:pPr>
            <a:r>
              <a:rPr lang="zh-CN" altLang="en-US" sz="2400" dirty="0">
                <a:solidFill>
                  <a:srgbClr val="000000"/>
                </a:solidFill>
              </a:rPr>
              <a:t>根路径开销（</a:t>
            </a:r>
            <a:r>
              <a:rPr lang="en-US" altLang="zh-CN" sz="2400" dirty="0" err="1">
                <a:solidFill>
                  <a:srgbClr val="000000"/>
                </a:solidFill>
              </a:rPr>
              <a:t>RootPathCost</a:t>
            </a:r>
            <a:r>
              <a:rPr lang="zh-CN" altLang="en-US" sz="2400" dirty="0">
                <a:solidFill>
                  <a:srgbClr val="000000"/>
                </a:solidFill>
              </a:rPr>
              <a:t>）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à"/>
            </a:pPr>
            <a:r>
              <a:rPr lang="zh-CN" altLang="en-US" sz="2400" dirty="0">
                <a:solidFill>
                  <a:srgbClr val="000000"/>
                </a:solidFill>
              </a:rPr>
              <a:t>指定桥</a:t>
            </a:r>
            <a:r>
              <a:rPr lang="en-US" altLang="zh-CN" sz="2400" dirty="0">
                <a:solidFill>
                  <a:srgbClr val="000000"/>
                </a:solidFill>
              </a:rPr>
              <a:t>ID</a:t>
            </a:r>
            <a:r>
              <a:rPr lang="zh-CN" altLang="en-US" sz="2400" dirty="0">
                <a:solidFill>
                  <a:srgbClr val="000000"/>
                </a:solidFill>
              </a:rPr>
              <a:t>（</a:t>
            </a:r>
            <a:r>
              <a:rPr lang="en-US" altLang="zh-CN" sz="2400" dirty="0" err="1">
                <a:solidFill>
                  <a:srgbClr val="000000"/>
                </a:solidFill>
              </a:rPr>
              <a:t>DesignatedBridgeID</a:t>
            </a:r>
            <a:r>
              <a:rPr lang="zh-CN" altLang="en-US" sz="2400" dirty="0">
                <a:solidFill>
                  <a:srgbClr val="000000"/>
                </a:solidFill>
              </a:rPr>
              <a:t>）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à"/>
            </a:pPr>
            <a:r>
              <a:rPr lang="zh-CN" altLang="en-US" sz="2400" dirty="0">
                <a:solidFill>
                  <a:srgbClr val="000000"/>
                </a:solidFill>
              </a:rPr>
              <a:t>指定端口</a:t>
            </a:r>
            <a:r>
              <a:rPr lang="en-US" altLang="zh-CN" sz="2400" dirty="0">
                <a:solidFill>
                  <a:srgbClr val="000000"/>
                </a:solidFill>
              </a:rPr>
              <a:t>ID</a:t>
            </a:r>
            <a:r>
              <a:rPr lang="zh-CN" altLang="en-US" sz="2400" dirty="0">
                <a:solidFill>
                  <a:srgbClr val="000000"/>
                </a:solidFill>
              </a:rPr>
              <a:t>（ </a:t>
            </a:r>
            <a:r>
              <a:rPr lang="en-US" altLang="zh-CN" sz="2400" dirty="0" err="1">
                <a:solidFill>
                  <a:srgbClr val="000000"/>
                </a:solidFill>
              </a:rPr>
              <a:t>DesignatedPortID</a:t>
            </a:r>
            <a:r>
              <a:rPr lang="en-US" altLang="zh-CN" sz="2400" dirty="0">
                <a:solidFill>
                  <a:srgbClr val="000000"/>
                </a:solidFill>
              </a:rPr>
              <a:t> </a:t>
            </a:r>
            <a:r>
              <a:rPr lang="zh-CN" altLang="en-US" sz="2400" dirty="0">
                <a:solidFill>
                  <a:srgbClr val="000000"/>
                </a:solidFill>
              </a:rPr>
              <a:t>）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灯片编号占位符 3">
            <a:extLst>
              <a:ext uri="{FF2B5EF4-FFF2-40B4-BE49-F238E27FC236}">
                <a16:creationId xmlns:a16="http://schemas.microsoft.com/office/drawing/2014/main" id="{F7877FBD-D4CC-4623-82D3-5F5F27BF6CD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10128250" y="6524625"/>
            <a:ext cx="406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/>
            <a:fld id="{BC2EEBC4-6B1E-41A2-BC63-2F32795ECB4C}" type="slidenum">
              <a:rPr lang="zh-CN" altLang="en-US" sz="1400">
                <a:solidFill>
                  <a:schemeClr val="bg1"/>
                </a:solidFill>
              </a:rPr>
              <a:pPr algn="r"/>
              <a:t>9</a:t>
            </a:fld>
            <a:endParaRPr lang="zh-CN" altLang="en-US" sz="1400">
              <a:solidFill>
                <a:schemeClr val="bg1"/>
              </a:solidFill>
            </a:endParaRP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A643F3C2-8430-4A14-A03A-B3C2EB2DE66C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73177" y="195471"/>
            <a:ext cx="11806788" cy="1947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CN" altLang="en-US" sz="2800" b="1" dirty="0">
                <a:solidFill>
                  <a:srgbClr val="000000"/>
                </a:solidFill>
              </a:rPr>
              <a:t>各台设备的各个端口在初始时生成以自己为</a:t>
            </a:r>
            <a:r>
              <a:rPr lang="zh-CN" altLang="en-US" sz="2800" b="1" dirty="0">
                <a:solidFill>
                  <a:srgbClr val="FF0000"/>
                </a:solidFill>
              </a:rPr>
              <a:t>根桥</a:t>
            </a:r>
            <a:r>
              <a:rPr lang="zh-CN" altLang="en-US" sz="2800" b="1" dirty="0">
                <a:solidFill>
                  <a:srgbClr val="000000"/>
                </a:solidFill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</a:rPr>
              <a:t>Root Bridge</a:t>
            </a:r>
            <a:r>
              <a:rPr lang="zh-CN" altLang="en-US" sz="2800" b="1" dirty="0">
                <a:solidFill>
                  <a:srgbClr val="000000"/>
                </a:solidFill>
              </a:rPr>
              <a:t>）的配置消息，向外发送自己的配置消息 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l"/>
            </a:pPr>
            <a:r>
              <a:rPr lang="zh-CN" altLang="en-US" sz="2800" b="1" dirty="0">
                <a:solidFill>
                  <a:srgbClr val="000000"/>
                </a:solidFill>
              </a:rPr>
              <a:t>网络收敛后，根桥向外发送配置</a:t>
            </a:r>
            <a:r>
              <a:rPr lang="en-US" altLang="zh-CN" sz="2800" b="1" dirty="0">
                <a:solidFill>
                  <a:srgbClr val="000000"/>
                </a:solidFill>
              </a:rPr>
              <a:t>BPDU</a:t>
            </a:r>
            <a:r>
              <a:rPr lang="zh-CN" altLang="en-US" sz="2800" b="1" dirty="0">
                <a:solidFill>
                  <a:srgbClr val="000000"/>
                </a:solidFill>
              </a:rPr>
              <a:t>，其他的设备对该配置</a:t>
            </a:r>
            <a:r>
              <a:rPr lang="en-US" altLang="zh-CN" sz="2800" b="1" dirty="0">
                <a:solidFill>
                  <a:srgbClr val="000000"/>
                </a:solidFill>
              </a:rPr>
              <a:t>BPDU</a:t>
            </a:r>
            <a:r>
              <a:rPr lang="zh-CN" altLang="en-US" sz="2800" b="1" dirty="0">
                <a:solidFill>
                  <a:srgbClr val="000000"/>
                </a:solidFill>
              </a:rPr>
              <a:t>进行转发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FFBBB6-D91C-4E67-A5CE-A74D78B0D728}"/>
              </a:ext>
            </a:extLst>
          </p:cNvPr>
          <p:cNvSpPr txBox="1">
            <a:spLocks noChangeArrowheads="1"/>
          </p:cNvSpPr>
          <p:nvPr/>
        </p:nvSpPr>
        <p:spPr>
          <a:xfrm>
            <a:off x="282301" y="3100665"/>
            <a:ext cx="2980840" cy="436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根桥的选举</a:t>
            </a:r>
          </a:p>
        </p:txBody>
      </p:sp>
      <p:sp>
        <p:nvSpPr>
          <p:cNvPr id="5" name="Line 3">
            <a:extLst>
              <a:ext uri="{FF2B5EF4-FFF2-40B4-BE49-F238E27FC236}">
                <a16:creationId xmlns:a16="http://schemas.microsoft.com/office/drawing/2014/main" id="{7DCE4603-9F72-4C60-B1AA-BEA67CF19A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97989" y="3196052"/>
            <a:ext cx="1008063" cy="1655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" name="Line 4">
            <a:extLst>
              <a:ext uri="{FF2B5EF4-FFF2-40B4-BE49-F238E27FC236}">
                <a16:creationId xmlns:a16="http://schemas.microsoft.com/office/drawing/2014/main" id="{97AA5620-1BBB-4C3C-8B0A-68730FFF0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9427" y="4996277"/>
            <a:ext cx="22320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C584A6A6-8B3A-4ED4-8E92-C484C869A20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64827" y="3196053"/>
            <a:ext cx="1081087" cy="15827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grpSp>
        <p:nvGrpSpPr>
          <p:cNvPr id="8" name="Group 6">
            <a:extLst>
              <a:ext uri="{FF2B5EF4-FFF2-40B4-BE49-F238E27FC236}">
                <a16:creationId xmlns:a16="http://schemas.microsoft.com/office/drawing/2014/main" id="{A9A1DD11-B6B2-4E56-B25A-F6E14BA553DB}"/>
              </a:ext>
            </a:extLst>
          </p:cNvPr>
          <p:cNvGrpSpPr>
            <a:grpSpLocks/>
          </p:cNvGrpSpPr>
          <p:nvPr/>
        </p:nvGrpSpPr>
        <p:grpSpPr bwMode="auto">
          <a:xfrm>
            <a:off x="6470926" y="4635914"/>
            <a:ext cx="914400" cy="666750"/>
            <a:chOff x="0" y="0"/>
            <a:chExt cx="576" cy="420"/>
          </a:xfrm>
        </p:grpSpPr>
        <p:sp>
          <p:nvSpPr>
            <p:cNvPr id="9" name="AutoShape 7">
              <a:extLst>
                <a:ext uri="{FF2B5EF4-FFF2-40B4-BE49-F238E27FC236}">
                  <a16:creationId xmlns:a16="http://schemas.microsoft.com/office/drawing/2014/main" id="{7D899A6D-DD90-4CCA-A53E-EC145BD229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B3AADCA9-A3F0-483C-89EE-3DBA794681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4A2F398-CAED-4C05-879A-45BAEE45ED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B967876-19A4-48A2-8900-234CAFE638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0429E66E-16F1-42DD-A908-4BCDE931E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D5EEECF9-E583-45EE-A092-4F3610061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15" name="Group 13">
            <a:extLst>
              <a:ext uri="{FF2B5EF4-FFF2-40B4-BE49-F238E27FC236}">
                <a16:creationId xmlns:a16="http://schemas.microsoft.com/office/drawing/2014/main" id="{7CC13C36-CF1D-41D8-8089-7AAC723D6B35}"/>
              </a:ext>
            </a:extLst>
          </p:cNvPr>
          <p:cNvGrpSpPr>
            <a:grpSpLocks/>
          </p:cNvGrpSpPr>
          <p:nvPr/>
        </p:nvGrpSpPr>
        <p:grpSpPr bwMode="auto">
          <a:xfrm>
            <a:off x="9256988" y="4616864"/>
            <a:ext cx="914400" cy="666750"/>
            <a:chOff x="0" y="0"/>
            <a:chExt cx="576" cy="420"/>
          </a:xfrm>
        </p:grpSpPr>
        <p:sp>
          <p:nvSpPr>
            <p:cNvPr id="16" name="AutoShape 14">
              <a:extLst>
                <a:ext uri="{FF2B5EF4-FFF2-40B4-BE49-F238E27FC236}">
                  <a16:creationId xmlns:a16="http://schemas.microsoft.com/office/drawing/2014/main" id="{190A0BB5-2963-419B-AB8D-F7A41006FFD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EA290E8E-CD8D-421D-9191-F169E47DA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B3964894-2B91-4ABB-B60D-1E2FDA13C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CF509804-563E-44F8-8123-64F153168A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5A045542-7F7C-4BD8-ACB7-86D002F435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ED364754-7906-4796-851E-4DA08832BB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grpSp>
        <p:nvGrpSpPr>
          <p:cNvPr id="22" name="Group 20">
            <a:extLst>
              <a:ext uri="{FF2B5EF4-FFF2-40B4-BE49-F238E27FC236}">
                <a16:creationId xmlns:a16="http://schemas.microsoft.com/office/drawing/2014/main" id="{74E42EF1-08AA-467B-978E-176E9AD7D31F}"/>
              </a:ext>
            </a:extLst>
          </p:cNvPr>
          <p:cNvGrpSpPr>
            <a:grpSpLocks/>
          </p:cNvGrpSpPr>
          <p:nvPr/>
        </p:nvGrpSpPr>
        <p:grpSpPr bwMode="auto">
          <a:xfrm>
            <a:off x="7817126" y="2691227"/>
            <a:ext cx="914400" cy="666750"/>
            <a:chOff x="0" y="0"/>
            <a:chExt cx="576" cy="420"/>
          </a:xfrm>
        </p:grpSpPr>
        <p:sp>
          <p:nvSpPr>
            <p:cNvPr id="23" name="AutoShape 21">
              <a:extLst>
                <a:ext uri="{FF2B5EF4-FFF2-40B4-BE49-F238E27FC236}">
                  <a16:creationId xmlns:a16="http://schemas.microsoft.com/office/drawing/2014/main" id="{A3CF7C73-ACC9-4851-8B29-EF1FF3724F1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0" y="0"/>
              <a:ext cx="5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57DA09C5-4140-4398-87A8-1319E6F0D0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" y="168"/>
              <a:ext cx="287" cy="252"/>
            </a:xfrm>
            <a:custGeom>
              <a:avLst/>
              <a:gdLst>
                <a:gd name="T0" fmla="*/ 287 w 287"/>
                <a:gd name="T1" fmla="*/ 0 h 252"/>
                <a:gd name="T2" fmla="*/ 287 w 287"/>
                <a:gd name="T3" fmla="*/ 85 h 252"/>
                <a:gd name="T4" fmla="*/ 0 w 287"/>
                <a:gd name="T5" fmla="*/ 252 h 252"/>
                <a:gd name="T6" fmla="*/ 0 w 287"/>
                <a:gd name="T7" fmla="*/ 167 h 252"/>
                <a:gd name="T8" fmla="*/ 287 w 287"/>
                <a:gd name="T9" fmla="*/ 0 h 252"/>
                <a:gd name="T10" fmla="*/ 287 w 287"/>
                <a:gd name="T11" fmla="*/ 0 h 252"/>
                <a:gd name="T12" fmla="*/ 287 w 287"/>
                <a:gd name="T13" fmla="*/ 0 h 252"/>
                <a:gd name="T14" fmla="*/ 287 w 287"/>
                <a:gd name="T15" fmla="*/ 0 h 252"/>
                <a:gd name="T16" fmla="*/ 287 w 287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7" h="252">
                  <a:moveTo>
                    <a:pt x="287" y="0"/>
                  </a:moveTo>
                  <a:lnTo>
                    <a:pt x="287" y="85"/>
                  </a:lnTo>
                  <a:lnTo>
                    <a:pt x="0" y="252"/>
                  </a:lnTo>
                  <a:lnTo>
                    <a:pt x="0" y="167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4C319700-39A7-4AFA-A996-81337D484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68"/>
              <a:ext cx="289" cy="252"/>
            </a:xfrm>
            <a:custGeom>
              <a:avLst/>
              <a:gdLst>
                <a:gd name="T0" fmla="*/ 289 w 289"/>
                <a:gd name="T1" fmla="*/ 167 h 252"/>
                <a:gd name="T2" fmla="*/ 289 w 289"/>
                <a:gd name="T3" fmla="*/ 252 h 252"/>
                <a:gd name="T4" fmla="*/ 0 w 289"/>
                <a:gd name="T5" fmla="*/ 85 h 252"/>
                <a:gd name="T6" fmla="*/ 0 w 289"/>
                <a:gd name="T7" fmla="*/ 0 h 252"/>
                <a:gd name="T8" fmla="*/ 289 w 289"/>
                <a:gd name="T9" fmla="*/ 167 h 252"/>
                <a:gd name="T10" fmla="*/ 289 w 289"/>
                <a:gd name="T11" fmla="*/ 167 h 252"/>
                <a:gd name="T12" fmla="*/ 289 w 289"/>
                <a:gd name="T13" fmla="*/ 167 h 252"/>
                <a:gd name="T14" fmla="*/ 289 w 289"/>
                <a:gd name="T15" fmla="*/ 167 h 252"/>
                <a:gd name="T16" fmla="*/ 289 w 289"/>
                <a:gd name="T17" fmla="*/ 16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89" h="252">
                  <a:moveTo>
                    <a:pt x="289" y="167"/>
                  </a:moveTo>
                  <a:lnTo>
                    <a:pt x="289" y="252"/>
                  </a:lnTo>
                  <a:lnTo>
                    <a:pt x="0" y="85"/>
                  </a:lnTo>
                  <a:lnTo>
                    <a:pt x="0" y="0"/>
                  </a:lnTo>
                  <a:lnTo>
                    <a:pt x="289" y="167"/>
                  </a:lnTo>
                  <a:close/>
                </a:path>
              </a:pathLst>
            </a:custGeom>
            <a:solidFill>
              <a:srgbClr val="3645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693D74BB-B0BE-43DA-81A1-827E0A879D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" cy="335"/>
            </a:xfrm>
            <a:custGeom>
              <a:avLst/>
              <a:gdLst>
                <a:gd name="T0" fmla="*/ 576 w 576"/>
                <a:gd name="T1" fmla="*/ 168 h 335"/>
                <a:gd name="T2" fmla="*/ 289 w 576"/>
                <a:gd name="T3" fmla="*/ 335 h 335"/>
                <a:gd name="T4" fmla="*/ 0 w 576"/>
                <a:gd name="T5" fmla="*/ 168 h 335"/>
                <a:gd name="T6" fmla="*/ 287 w 576"/>
                <a:gd name="T7" fmla="*/ 0 h 335"/>
                <a:gd name="T8" fmla="*/ 576 w 576"/>
                <a:gd name="T9" fmla="*/ 168 h 335"/>
                <a:gd name="T10" fmla="*/ 576 w 576"/>
                <a:gd name="T11" fmla="*/ 168 h 335"/>
                <a:gd name="T12" fmla="*/ 576 w 576"/>
                <a:gd name="T13" fmla="*/ 168 h 335"/>
                <a:gd name="T14" fmla="*/ 576 w 576"/>
                <a:gd name="T15" fmla="*/ 168 h 335"/>
                <a:gd name="T16" fmla="*/ 576 w 576"/>
                <a:gd name="T17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6" h="335">
                  <a:moveTo>
                    <a:pt x="576" y="168"/>
                  </a:moveTo>
                  <a:lnTo>
                    <a:pt x="289" y="335"/>
                  </a:lnTo>
                  <a:lnTo>
                    <a:pt x="0" y="168"/>
                  </a:lnTo>
                  <a:lnTo>
                    <a:pt x="287" y="0"/>
                  </a:lnTo>
                  <a:lnTo>
                    <a:pt x="576" y="168"/>
                  </a:lnTo>
                  <a:close/>
                </a:path>
              </a:pathLst>
            </a:custGeom>
            <a:solidFill>
              <a:srgbClr val="4D61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CCFC2806-3C1D-4843-8D44-29A9A7FCF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50"/>
              <a:ext cx="407" cy="237"/>
            </a:xfrm>
            <a:custGeom>
              <a:avLst/>
              <a:gdLst>
                <a:gd name="T0" fmla="*/ 407 w 407"/>
                <a:gd name="T1" fmla="*/ 90 h 237"/>
                <a:gd name="T2" fmla="*/ 374 w 407"/>
                <a:gd name="T3" fmla="*/ 90 h 237"/>
                <a:gd name="T4" fmla="*/ 375 w 407"/>
                <a:gd name="T5" fmla="*/ 119 h 237"/>
                <a:gd name="T6" fmla="*/ 332 w 407"/>
                <a:gd name="T7" fmla="*/ 95 h 237"/>
                <a:gd name="T8" fmla="*/ 325 w 407"/>
                <a:gd name="T9" fmla="*/ 91 h 237"/>
                <a:gd name="T10" fmla="*/ 315 w 407"/>
                <a:gd name="T11" fmla="*/ 92 h 237"/>
                <a:gd name="T12" fmla="*/ 229 w 407"/>
                <a:gd name="T13" fmla="*/ 104 h 237"/>
                <a:gd name="T14" fmla="*/ 248 w 407"/>
                <a:gd name="T15" fmla="*/ 54 h 237"/>
                <a:gd name="T16" fmla="*/ 250 w 407"/>
                <a:gd name="T17" fmla="*/ 48 h 237"/>
                <a:gd name="T18" fmla="*/ 243 w 407"/>
                <a:gd name="T19" fmla="*/ 43 h 237"/>
                <a:gd name="T20" fmla="*/ 201 w 407"/>
                <a:gd name="T21" fmla="*/ 19 h 237"/>
                <a:gd name="T22" fmla="*/ 251 w 407"/>
                <a:gd name="T23" fmla="*/ 19 h 237"/>
                <a:gd name="T24" fmla="*/ 251 w 407"/>
                <a:gd name="T25" fmla="*/ 0 h 237"/>
                <a:gd name="T26" fmla="*/ 141 w 407"/>
                <a:gd name="T27" fmla="*/ 0 h 237"/>
                <a:gd name="T28" fmla="*/ 141 w 407"/>
                <a:gd name="T29" fmla="*/ 64 h 237"/>
                <a:gd name="T30" fmla="*/ 174 w 407"/>
                <a:gd name="T31" fmla="*/ 64 h 237"/>
                <a:gd name="T32" fmla="*/ 174 w 407"/>
                <a:gd name="T33" fmla="*/ 35 h 237"/>
                <a:gd name="T34" fmla="*/ 209 w 407"/>
                <a:gd name="T35" fmla="*/ 55 h 237"/>
                <a:gd name="T36" fmla="*/ 187 w 407"/>
                <a:gd name="T37" fmla="*/ 109 h 237"/>
                <a:gd name="T38" fmla="*/ 94 w 407"/>
                <a:gd name="T39" fmla="*/ 122 h 237"/>
                <a:gd name="T40" fmla="*/ 59 w 407"/>
                <a:gd name="T41" fmla="*/ 101 h 237"/>
                <a:gd name="T42" fmla="*/ 109 w 407"/>
                <a:gd name="T43" fmla="*/ 101 h 237"/>
                <a:gd name="T44" fmla="*/ 109 w 407"/>
                <a:gd name="T45" fmla="*/ 83 h 237"/>
                <a:gd name="T46" fmla="*/ 0 w 407"/>
                <a:gd name="T47" fmla="*/ 83 h 237"/>
                <a:gd name="T48" fmla="*/ 0 w 407"/>
                <a:gd name="T49" fmla="*/ 146 h 237"/>
                <a:gd name="T50" fmla="*/ 33 w 407"/>
                <a:gd name="T51" fmla="*/ 146 h 237"/>
                <a:gd name="T52" fmla="*/ 33 w 407"/>
                <a:gd name="T53" fmla="*/ 117 h 237"/>
                <a:gd name="T54" fmla="*/ 75 w 407"/>
                <a:gd name="T55" fmla="*/ 142 h 237"/>
                <a:gd name="T56" fmla="*/ 82 w 407"/>
                <a:gd name="T57" fmla="*/ 146 h 237"/>
                <a:gd name="T58" fmla="*/ 93 w 407"/>
                <a:gd name="T59" fmla="*/ 144 h 237"/>
                <a:gd name="T60" fmla="*/ 178 w 407"/>
                <a:gd name="T61" fmla="*/ 133 h 237"/>
                <a:gd name="T62" fmla="*/ 158 w 407"/>
                <a:gd name="T63" fmla="*/ 183 h 237"/>
                <a:gd name="T64" fmla="*/ 156 w 407"/>
                <a:gd name="T65" fmla="*/ 189 h 237"/>
                <a:gd name="T66" fmla="*/ 164 w 407"/>
                <a:gd name="T67" fmla="*/ 193 h 237"/>
                <a:gd name="T68" fmla="*/ 206 w 407"/>
                <a:gd name="T69" fmla="*/ 217 h 237"/>
                <a:gd name="T70" fmla="*/ 156 w 407"/>
                <a:gd name="T71" fmla="*/ 217 h 237"/>
                <a:gd name="T72" fmla="*/ 156 w 407"/>
                <a:gd name="T73" fmla="*/ 237 h 237"/>
                <a:gd name="T74" fmla="*/ 266 w 407"/>
                <a:gd name="T75" fmla="*/ 237 h 237"/>
                <a:gd name="T76" fmla="*/ 265 w 407"/>
                <a:gd name="T77" fmla="*/ 173 h 237"/>
                <a:gd name="T78" fmla="*/ 233 w 407"/>
                <a:gd name="T79" fmla="*/ 173 h 237"/>
                <a:gd name="T80" fmla="*/ 233 w 407"/>
                <a:gd name="T81" fmla="*/ 202 h 237"/>
                <a:gd name="T82" fmla="*/ 198 w 407"/>
                <a:gd name="T83" fmla="*/ 182 h 237"/>
                <a:gd name="T84" fmla="*/ 219 w 407"/>
                <a:gd name="T85" fmla="*/ 128 h 237"/>
                <a:gd name="T86" fmla="*/ 313 w 407"/>
                <a:gd name="T87" fmla="*/ 115 h 237"/>
                <a:gd name="T88" fmla="*/ 347 w 407"/>
                <a:gd name="T89" fmla="*/ 135 h 237"/>
                <a:gd name="T90" fmla="*/ 297 w 407"/>
                <a:gd name="T91" fmla="*/ 135 h 237"/>
                <a:gd name="T92" fmla="*/ 297 w 407"/>
                <a:gd name="T93" fmla="*/ 154 h 237"/>
                <a:gd name="T94" fmla="*/ 407 w 407"/>
                <a:gd name="T95" fmla="*/ 154 h 237"/>
                <a:gd name="T96" fmla="*/ 407 w 407"/>
                <a:gd name="T97" fmla="*/ 90 h 237"/>
                <a:gd name="T98" fmla="*/ 407 w 407"/>
                <a:gd name="T99" fmla="*/ 90 h 237"/>
                <a:gd name="T100" fmla="*/ 407 w 407"/>
                <a:gd name="T101" fmla="*/ 90 h 237"/>
                <a:gd name="T102" fmla="*/ 407 w 407"/>
                <a:gd name="T103" fmla="*/ 9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7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1"/>
                  </a:lnTo>
                  <a:lnTo>
                    <a:pt x="315" y="92"/>
                  </a:lnTo>
                  <a:lnTo>
                    <a:pt x="229" y="104"/>
                  </a:lnTo>
                  <a:lnTo>
                    <a:pt x="248" y="54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4"/>
                  </a:lnTo>
                  <a:lnTo>
                    <a:pt x="174" y="64"/>
                  </a:lnTo>
                  <a:lnTo>
                    <a:pt x="174" y="35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2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3"/>
                  </a:lnTo>
                  <a:lnTo>
                    <a:pt x="0" y="83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2"/>
                  </a:lnTo>
                  <a:lnTo>
                    <a:pt x="82" y="146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3"/>
                  </a:lnTo>
                  <a:lnTo>
                    <a:pt x="156" y="189"/>
                  </a:lnTo>
                  <a:lnTo>
                    <a:pt x="164" y="193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7"/>
                  </a:lnTo>
                  <a:lnTo>
                    <a:pt x="266" y="237"/>
                  </a:lnTo>
                  <a:lnTo>
                    <a:pt x="265" y="173"/>
                  </a:lnTo>
                  <a:lnTo>
                    <a:pt x="233" y="173"/>
                  </a:lnTo>
                  <a:lnTo>
                    <a:pt x="233" y="202"/>
                  </a:lnTo>
                  <a:lnTo>
                    <a:pt x="198" y="182"/>
                  </a:lnTo>
                  <a:lnTo>
                    <a:pt x="219" y="128"/>
                  </a:lnTo>
                  <a:lnTo>
                    <a:pt x="313" y="115"/>
                  </a:lnTo>
                  <a:lnTo>
                    <a:pt x="347" y="135"/>
                  </a:lnTo>
                  <a:lnTo>
                    <a:pt x="297" y="135"/>
                  </a:lnTo>
                  <a:lnTo>
                    <a:pt x="297" y="154"/>
                  </a:lnTo>
                  <a:lnTo>
                    <a:pt x="407" y="154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1D29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F022381E-1DB2-47F0-AD51-A926FCCEB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" y="45"/>
              <a:ext cx="407" cy="236"/>
            </a:xfrm>
            <a:custGeom>
              <a:avLst/>
              <a:gdLst>
                <a:gd name="T0" fmla="*/ 407 w 407"/>
                <a:gd name="T1" fmla="*/ 90 h 236"/>
                <a:gd name="T2" fmla="*/ 374 w 407"/>
                <a:gd name="T3" fmla="*/ 90 h 236"/>
                <a:gd name="T4" fmla="*/ 375 w 407"/>
                <a:gd name="T5" fmla="*/ 119 h 236"/>
                <a:gd name="T6" fmla="*/ 332 w 407"/>
                <a:gd name="T7" fmla="*/ 95 h 236"/>
                <a:gd name="T8" fmla="*/ 325 w 407"/>
                <a:gd name="T9" fmla="*/ 90 h 236"/>
                <a:gd name="T10" fmla="*/ 315 w 407"/>
                <a:gd name="T11" fmla="*/ 91 h 236"/>
                <a:gd name="T12" fmla="*/ 229 w 407"/>
                <a:gd name="T13" fmla="*/ 103 h 236"/>
                <a:gd name="T14" fmla="*/ 248 w 407"/>
                <a:gd name="T15" fmla="*/ 53 h 236"/>
                <a:gd name="T16" fmla="*/ 250 w 407"/>
                <a:gd name="T17" fmla="*/ 48 h 236"/>
                <a:gd name="T18" fmla="*/ 243 w 407"/>
                <a:gd name="T19" fmla="*/ 43 h 236"/>
                <a:gd name="T20" fmla="*/ 201 w 407"/>
                <a:gd name="T21" fmla="*/ 19 h 236"/>
                <a:gd name="T22" fmla="*/ 251 w 407"/>
                <a:gd name="T23" fmla="*/ 19 h 236"/>
                <a:gd name="T24" fmla="*/ 251 w 407"/>
                <a:gd name="T25" fmla="*/ 0 h 236"/>
                <a:gd name="T26" fmla="*/ 141 w 407"/>
                <a:gd name="T27" fmla="*/ 0 h 236"/>
                <a:gd name="T28" fmla="*/ 141 w 407"/>
                <a:gd name="T29" fmla="*/ 63 h 236"/>
                <a:gd name="T30" fmla="*/ 174 w 407"/>
                <a:gd name="T31" fmla="*/ 63 h 236"/>
                <a:gd name="T32" fmla="*/ 174 w 407"/>
                <a:gd name="T33" fmla="*/ 34 h 236"/>
                <a:gd name="T34" fmla="*/ 209 w 407"/>
                <a:gd name="T35" fmla="*/ 55 h 236"/>
                <a:gd name="T36" fmla="*/ 187 w 407"/>
                <a:gd name="T37" fmla="*/ 109 h 236"/>
                <a:gd name="T38" fmla="*/ 94 w 407"/>
                <a:gd name="T39" fmla="*/ 121 h 236"/>
                <a:gd name="T40" fmla="*/ 59 w 407"/>
                <a:gd name="T41" fmla="*/ 101 h 236"/>
                <a:gd name="T42" fmla="*/ 109 w 407"/>
                <a:gd name="T43" fmla="*/ 101 h 236"/>
                <a:gd name="T44" fmla="*/ 109 w 407"/>
                <a:gd name="T45" fmla="*/ 82 h 236"/>
                <a:gd name="T46" fmla="*/ 0 w 407"/>
                <a:gd name="T47" fmla="*/ 82 h 236"/>
                <a:gd name="T48" fmla="*/ 0 w 407"/>
                <a:gd name="T49" fmla="*/ 146 h 236"/>
                <a:gd name="T50" fmla="*/ 33 w 407"/>
                <a:gd name="T51" fmla="*/ 146 h 236"/>
                <a:gd name="T52" fmla="*/ 33 w 407"/>
                <a:gd name="T53" fmla="*/ 117 h 236"/>
                <a:gd name="T54" fmla="*/ 75 w 407"/>
                <a:gd name="T55" fmla="*/ 141 h 236"/>
                <a:gd name="T56" fmla="*/ 82 w 407"/>
                <a:gd name="T57" fmla="*/ 145 h 236"/>
                <a:gd name="T58" fmla="*/ 93 w 407"/>
                <a:gd name="T59" fmla="*/ 144 h 236"/>
                <a:gd name="T60" fmla="*/ 178 w 407"/>
                <a:gd name="T61" fmla="*/ 133 h 236"/>
                <a:gd name="T62" fmla="*/ 158 w 407"/>
                <a:gd name="T63" fmla="*/ 182 h 236"/>
                <a:gd name="T64" fmla="*/ 156 w 407"/>
                <a:gd name="T65" fmla="*/ 188 h 236"/>
                <a:gd name="T66" fmla="*/ 164 w 407"/>
                <a:gd name="T67" fmla="*/ 192 h 236"/>
                <a:gd name="T68" fmla="*/ 206 w 407"/>
                <a:gd name="T69" fmla="*/ 217 h 236"/>
                <a:gd name="T70" fmla="*/ 156 w 407"/>
                <a:gd name="T71" fmla="*/ 217 h 236"/>
                <a:gd name="T72" fmla="*/ 156 w 407"/>
                <a:gd name="T73" fmla="*/ 236 h 236"/>
                <a:gd name="T74" fmla="*/ 266 w 407"/>
                <a:gd name="T75" fmla="*/ 236 h 236"/>
                <a:gd name="T76" fmla="*/ 265 w 407"/>
                <a:gd name="T77" fmla="*/ 172 h 236"/>
                <a:gd name="T78" fmla="*/ 233 w 407"/>
                <a:gd name="T79" fmla="*/ 172 h 236"/>
                <a:gd name="T80" fmla="*/ 233 w 407"/>
                <a:gd name="T81" fmla="*/ 201 h 236"/>
                <a:gd name="T82" fmla="*/ 198 w 407"/>
                <a:gd name="T83" fmla="*/ 181 h 236"/>
                <a:gd name="T84" fmla="*/ 219 w 407"/>
                <a:gd name="T85" fmla="*/ 127 h 236"/>
                <a:gd name="T86" fmla="*/ 313 w 407"/>
                <a:gd name="T87" fmla="*/ 115 h 236"/>
                <a:gd name="T88" fmla="*/ 347 w 407"/>
                <a:gd name="T89" fmla="*/ 134 h 236"/>
                <a:gd name="T90" fmla="*/ 297 w 407"/>
                <a:gd name="T91" fmla="*/ 134 h 236"/>
                <a:gd name="T92" fmla="*/ 297 w 407"/>
                <a:gd name="T93" fmla="*/ 153 h 236"/>
                <a:gd name="T94" fmla="*/ 407 w 407"/>
                <a:gd name="T95" fmla="*/ 153 h 236"/>
                <a:gd name="T96" fmla="*/ 407 w 407"/>
                <a:gd name="T97" fmla="*/ 90 h 236"/>
                <a:gd name="T98" fmla="*/ 407 w 407"/>
                <a:gd name="T99" fmla="*/ 90 h 236"/>
                <a:gd name="T100" fmla="*/ 407 w 407"/>
                <a:gd name="T101" fmla="*/ 90 h 236"/>
                <a:gd name="T102" fmla="*/ 407 w 407"/>
                <a:gd name="T103" fmla="*/ 9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407" h="236">
                  <a:moveTo>
                    <a:pt x="407" y="90"/>
                  </a:moveTo>
                  <a:lnTo>
                    <a:pt x="374" y="90"/>
                  </a:lnTo>
                  <a:lnTo>
                    <a:pt x="375" y="119"/>
                  </a:lnTo>
                  <a:lnTo>
                    <a:pt x="332" y="95"/>
                  </a:lnTo>
                  <a:lnTo>
                    <a:pt x="325" y="90"/>
                  </a:lnTo>
                  <a:lnTo>
                    <a:pt x="315" y="91"/>
                  </a:lnTo>
                  <a:lnTo>
                    <a:pt x="229" y="103"/>
                  </a:lnTo>
                  <a:lnTo>
                    <a:pt x="248" y="53"/>
                  </a:lnTo>
                  <a:lnTo>
                    <a:pt x="250" y="48"/>
                  </a:lnTo>
                  <a:lnTo>
                    <a:pt x="243" y="43"/>
                  </a:lnTo>
                  <a:lnTo>
                    <a:pt x="201" y="19"/>
                  </a:lnTo>
                  <a:lnTo>
                    <a:pt x="251" y="19"/>
                  </a:lnTo>
                  <a:lnTo>
                    <a:pt x="251" y="0"/>
                  </a:lnTo>
                  <a:lnTo>
                    <a:pt x="141" y="0"/>
                  </a:lnTo>
                  <a:lnTo>
                    <a:pt x="141" y="63"/>
                  </a:lnTo>
                  <a:lnTo>
                    <a:pt x="174" y="63"/>
                  </a:lnTo>
                  <a:lnTo>
                    <a:pt x="174" y="34"/>
                  </a:lnTo>
                  <a:lnTo>
                    <a:pt x="209" y="55"/>
                  </a:lnTo>
                  <a:lnTo>
                    <a:pt x="187" y="109"/>
                  </a:lnTo>
                  <a:lnTo>
                    <a:pt x="94" y="121"/>
                  </a:lnTo>
                  <a:lnTo>
                    <a:pt x="59" y="101"/>
                  </a:lnTo>
                  <a:lnTo>
                    <a:pt x="109" y="101"/>
                  </a:lnTo>
                  <a:lnTo>
                    <a:pt x="109" y="82"/>
                  </a:lnTo>
                  <a:lnTo>
                    <a:pt x="0" y="82"/>
                  </a:lnTo>
                  <a:lnTo>
                    <a:pt x="0" y="146"/>
                  </a:lnTo>
                  <a:lnTo>
                    <a:pt x="33" y="146"/>
                  </a:lnTo>
                  <a:lnTo>
                    <a:pt x="33" y="117"/>
                  </a:lnTo>
                  <a:lnTo>
                    <a:pt x="75" y="141"/>
                  </a:lnTo>
                  <a:lnTo>
                    <a:pt x="82" y="145"/>
                  </a:lnTo>
                  <a:lnTo>
                    <a:pt x="93" y="144"/>
                  </a:lnTo>
                  <a:lnTo>
                    <a:pt x="178" y="133"/>
                  </a:lnTo>
                  <a:lnTo>
                    <a:pt x="158" y="182"/>
                  </a:lnTo>
                  <a:lnTo>
                    <a:pt x="156" y="188"/>
                  </a:lnTo>
                  <a:lnTo>
                    <a:pt x="164" y="192"/>
                  </a:lnTo>
                  <a:lnTo>
                    <a:pt x="206" y="217"/>
                  </a:lnTo>
                  <a:lnTo>
                    <a:pt x="156" y="217"/>
                  </a:lnTo>
                  <a:lnTo>
                    <a:pt x="156" y="236"/>
                  </a:lnTo>
                  <a:lnTo>
                    <a:pt x="266" y="236"/>
                  </a:lnTo>
                  <a:lnTo>
                    <a:pt x="265" y="172"/>
                  </a:lnTo>
                  <a:lnTo>
                    <a:pt x="233" y="172"/>
                  </a:lnTo>
                  <a:lnTo>
                    <a:pt x="233" y="201"/>
                  </a:lnTo>
                  <a:lnTo>
                    <a:pt x="198" y="181"/>
                  </a:lnTo>
                  <a:lnTo>
                    <a:pt x="219" y="127"/>
                  </a:lnTo>
                  <a:lnTo>
                    <a:pt x="313" y="115"/>
                  </a:lnTo>
                  <a:lnTo>
                    <a:pt x="347" y="134"/>
                  </a:lnTo>
                  <a:lnTo>
                    <a:pt x="297" y="134"/>
                  </a:lnTo>
                  <a:lnTo>
                    <a:pt x="297" y="153"/>
                  </a:lnTo>
                  <a:lnTo>
                    <a:pt x="407" y="153"/>
                  </a:lnTo>
                  <a:lnTo>
                    <a:pt x="407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/>
            </a:p>
          </p:txBody>
        </p:sp>
      </p:grpSp>
      <p:sp>
        <p:nvSpPr>
          <p:cNvPr id="29" name="Text Box 27">
            <a:extLst>
              <a:ext uri="{FF2B5EF4-FFF2-40B4-BE49-F238E27FC236}">
                <a16:creationId xmlns:a16="http://schemas.microsoft.com/office/drawing/2014/main" id="{3A82B89C-FA9C-40BE-BFFD-83C812446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1227" y="2259427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SWA</a:t>
            </a:r>
          </a:p>
        </p:txBody>
      </p:sp>
      <p:sp>
        <p:nvSpPr>
          <p:cNvPr id="30" name="Text Box 28">
            <a:extLst>
              <a:ext uri="{FF2B5EF4-FFF2-40B4-BE49-F238E27FC236}">
                <a16:creationId xmlns:a16="http://schemas.microsoft.com/office/drawing/2014/main" id="{70DA0BE6-7370-444F-8C43-62BA7E9DC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0957" y="4812127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 dirty="0">
                <a:ea typeface="黑体" panose="02010609060101010101" pitchFamily="49" charset="-122"/>
              </a:rPr>
              <a:t>SWB</a:t>
            </a:r>
          </a:p>
        </p:txBody>
      </p:sp>
      <p:sp>
        <p:nvSpPr>
          <p:cNvPr id="31" name="Text Box 29">
            <a:extLst>
              <a:ext uri="{FF2B5EF4-FFF2-40B4-BE49-F238E27FC236}">
                <a16:creationId xmlns:a16="http://schemas.microsoft.com/office/drawing/2014/main" id="{5C22DC57-12C7-4DB5-9AF8-E513E957E9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277" y="4778789"/>
            <a:ext cx="129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SWC</a:t>
            </a:r>
          </a:p>
        </p:txBody>
      </p:sp>
      <p:sp>
        <p:nvSpPr>
          <p:cNvPr id="32" name="Rectangle 30">
            <a:extLst>
              <a:ext uri="{FF2B5EF4-FFF2-40B4-BE49-F238E27FC236}">
                <a16:creationId xmlns:a16="http://schemas.microsoft.com/office/drawing/2014/main" id="{4E3B6431-6067-4BCC-9694-0E9904CDE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301" y="3845183"/>
            <a:ext cx="5763417" cy="121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/>
              <a:t>桥</a:t>
            </a:r>
            <a:r>
              <a:rPr lang="en-US" altLang="zh-CN" sz="2400" dirty="0"/>
              <a:t>ID</a:t>
            </a:r>
            <a:r>
              <a:rPr lang="zh-CN" altLang="en-US" sz="2400" dirty="0"/>
              <a:t>由桥优先级（</a:t>
            </a:r>
            <a:r>
              <a:rPr lang="en-US" altLang="zh-CN" sz="2400" dirty="0" err="1"/>
              <a:t>BridgePriority</a:t>
            </a:r>
            <a:r>
              <a:rPr lang="zh-CN" altLang="en-US" sz="2400" dirty="0"/>
              <a:t>）和桥</a:t>
            </a:r>
            <a:r>
              <a:rPr lang="en-US" altLang="zh-CN" sz="2400" dirty="0"/>
              <a:t>MAC</a:t>
            </a:r>
            <a:r>
              <a:rPr lang="zh-CN" altLang="en-US" sz="2400" dirty="0"/>
              <a:t>地址（</a:t>
            </a:r>
            <a:r>
              <a:rPr lang="en-US" altLang="zh-CN" sz="2400" dirty="0" err="1"/>
              <a:t>BridgeMacAddress</a:t>
            </a:r>
            <a:r>
              <a:rPr lang="zh-CN" altLang="en-US" sz="2400" dirty="0"/>
              <a:t>）组成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/>
              <a:t>桥</a:t>
            </a:r>
            <a:r>
              <a:rPr lang="en-US" altLang="zh-CN" sz="2400" dirty="0"/>
              <a:t>ID</a:t>
            </a:r>
            <a:r>
              <a:rPr lang="zh-CN" altLang="en-US" sz="2400" dirty="0"/>
              <a:t>小的桥被选举为根桥</a:t>
            </a:r>
          </a:p>
        </p:txBody>
      </p:sp>
      <p:sp>
        <p:nvSpPr>
          <p:cNvPr id="33" name="Text Box 39">
            <a:extLst>
              <a:ext uri="{FF2B5EF4-FFF2-40B4-BE49-F238E27FC236}">
                <a16:creationId xmlns:a16="http://schemas.microsoft.com/office/drawing/2014/main" id="{06CB595A-2D15-42DB-9398-8D3672E90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314" y="2619789"/>
            <a:ext cx="309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 dirty="0" err="1">
                <a:ea typeface="黑体" panose="02010609060101010101" pitchFamily="49" charset="-122"/>
              </a:rPr>
              <a:t>BridgeID</a:t>
            </a:r>
            <a:r>
              <a:rPr lang="en-US" altLang="zh-CN" sz="1600" dirty="0">
                <a:ea typeface="黑体" panose="02010609060101010101" pitchFamily="49" charset="-122"/>
              </a:rPr>
              <a:t>: </a:t>
            </a:r>
            <a:r>
              <a:rPr lang="en-US" altLang="zh-CN" sz="1600" dirty="0">
                <a:solidFill>
                  <a:srgbClr val="FF0000"/>
                </a:solidFill>
                <a:ea typeface="黑体" panose="02010609060101010101" pitchFamily="49" charset="-122"/>
              </a:rPr>
              <a:t>0.0000-0000-0000</a:t>
            </a:r>
          </a:p>
        </p:txBody>
      </p:sp>
      <p:sp>
        <p:nvSpPr>
          <p:cNvPr id="34" name="Text Box 40">
            <a:extLst>
              <a:ext uri="{FF2B5EF4-FFF2-40B4-BE49-F238E27FC236}">
                <a16:creationId xmlns:a16="http://schemas.microsoft.com/office/drawing/2014/main" id="{D77CE019-D299-431F-B413-A67CF3CD6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3350" y="5277057"/>
            <a:ext cx="3097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 dirty="0" err="1">
                <a:ea typeface="黑体" panose="02010609060101010101" pitchFamily="49" charset="-122"/>
              </a:rPr>
              <a:t>BridgeID</a:t>
            </a:r>
            <a:r>
              <a:rPr lang="en-US" altLang="zh-CN" sz="1600" dirty="0">
                <a:ea typeface="黑体" panose="02010609060101010101" pitchFamily="49" charset="-122"/>
              </a:rPr>
              <a:t>: 16.0000-0000-0001</a:t>
            </a:r>
          </a:p>
        </p:txBody>
      </p:sp>
      <p:sp>
        <p:nvSpPr>
          <p:cNvPr id="35" name="Text Box 42">
            <a:extLst>
              <a:ext uri="{FF2B5EF4-FFF2-40B4-BE49-F238E27FC236}">
                <a16:creationId xmlns:a16="http://schemas.microsoft.com/office/drawing/2014/main" id="{B2662C05-866E-43DD-BF1F-9E28A3BF3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3389" y="5283614"/>
            <a:ext cx="309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1600">
                <a:ea typeface="黑体" panose="02010609060101010101" pitchFamily="49" charset="-122"/>
              </a:rPr>
              <a:t>BridgeID: 0.0000-0000-0002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325</TotalTime>
  <Words>2950</Words>
  <Application>Microsoft Office PowerPoint</Application>
  <PresentationFormat>宽屏</PresentationFormat>
  <Paragraphs>410</Paragraphs>
  <Slides>42</Slides>
  <Notes>5</Notes>
  <HiddenSlides>1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42</vt:i4>
      </vt:variant>
    </vt:vector>
  </HeadingPairs>
  <TitlesOfParts>
    <vt:vector size="52" baseType="lpstr">
      <vt:lpstr>等线</vt:lpstr>
      <vt:lpstr>黑体</vt:lpstr>
      <vt:lpstr>楷体_GB2312</vt:lpstr>
      <vt:lpstr>宋体</vt:lpstr>
      <vt:lpstr>微软雅黑</vt:lpstr>
      <vt:lpstr>Arial</vt:lpstr>
      <vt:lpstr>Calibri</vt:lpstr>
      <vt:lpstr>Times New Roman</vt:lpstr>
      <vt:lpstr>Wingdings</vt:lpstr>
      <vt:lpstr>Office 主题​​</vt:lpstr>
      <vt:lpstr>PowerPoint 演示文稿</vt:lpstr>
      <vt:lpstr>本章内容</vt:lpstr>
      <vt:lpstr>生成树综述</vt:lpstr>
      <vt:lpstr>生成树综述</vt:lpstr>
      <vt:lpstr>学习目标</vt:lpstr>
      <vt:lpstr>STP议题</vt:lpstr>
      <vt:lpstr>1、什么是STP协议，它的作用是什么</vt:lpstr>
      <vt:lpstr>2、STP工作原理</vt:lpstr>
      <vt:lpstr>PowerPoint 演示文稿</vt:lpstr>
      <vt:lpstr>端口角色的确定</vt:lpstr>
      <vt:lpstr>根路径开销</vt:lpstr>
      <vt:lpstr>通过桥ID决定端口角色</vt:lpstr>
      <vt:lpstr>通过端口ID决定端口角色</vt:lpstr>
      <vt:lpstr>STP初始化收敛</vt:lpstr>
      <vt:lpstr>3、BPDU报文结构</vt:lpstr>
      <vt:lpstr>拓扑变化——交换机二层端口收敛导致用户业务可能中断</vt:lpstr>
      <vt:lpstr>STP的不足</vt:lpstr>
      <vt:lpstr>RSTP协议概述</vt:lpstr>
      <vt:lpstr>RSTP的端口状态与端口角色</vt:lpstr>
      <vt:lpstr>RSTP端口的状态</vt:lpstr>
      <vt:lpstr>RSTP改进一</vt:lpstr>
      <vt:lpstr>RSTP改进一</vt:lpstr>
      <vt:lpstr>RSTP改进一</vt:lpstr>
      <vt:lpstr>RSTP改进二</vt:lpstr>
      <vt:lpstr>RSTP的性能</vt:lpstr>
      <vt:lpstr>RSTP与STP的区别</vt:lpstr>
      <vt:lpstr>RSTP交换机与STP交换机的互操作</vt:lpstr>
      <vt:lpstr>RSTP与STP的兼容</vt:lpstr>
      <vt:lpstr>RSTP与STP的兼容</vt:lpstr>
      <vt:lpstr>RSTP与STP的兼容</vt:lpstr>
      <vt:lpstr>RSTP的不足</vt:lpstr>
      <vt:lpstr>PowerPoint 演示文稿</vt:lpstr>
      <vt:lpstr>2、MST的工作原理</vt:lpstr>
      <vt:lpstr>MSTP的工作原理</vt:lpstr>
      <vt:lpstr>环路预防</vt:lpstr>
      <vt:lpstr>环路预防</vt:lpstr>
      <vt:lpstr>环路预防</vt:lpstr>
      <vt:lpstr>环路预防</vt:lpstr>
      <vt:lpstr>环路预防</vt:lpstr>
      <vt:lpstr>与 VRRP结合使用</vt:lpstr>
      <vt:lpstr>利用STP实现流量负载均衡的条件</vt:lpstr>
      <vt:lpstr>校园网中STP部署要点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倩怡 黄</cp:lastModifiedBy>
  <cp:revision>77</cp:revision>
  <cp:lastPrinted>2024-09-24T03:12:00Z</cp:lastPrinted>
  <dcterms:created xsi:type="dcterms:W3CDTF">2022-09-14T07:01:00Z</dcterms:created>
  <dcterms:modified xsi:type="dcterms:W3CDTF">2025-12-07T13:43:11Z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E64B169502C2477FB119330DC2A121B3_12</vt:lpwstr>
  </property>
  <property fmtid="{D5CDD505-2E9C-101B-9397-08002B2CF9AE}" pid="3" name="KSOProductBuildVer">
    <vt:lpwstr>2052-12.1.0.20305</vt:lpwstr>
  </property>
</Properties>
</file>